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3" r:id="rId1"/>
  </p:sldMasterIdLst>
  <p:notesMasterIdLst>
    <p:notesMasterId r:id="rId33"/>
  </p:notesMasterIdLst>
  <p:sldIdLst>
    <p:sldId id="256" r:id="rId2"/>
    <p:sldId id="259" r:id="rId3"/>
    <p:sldId id="267" r:id="rId4"/>
    <p:sldId id="286" r:id="rId5"/>
    <p:sldId id="278" r:id="rId6"/>
    <p:sldId id="288" r:id="rId7"/>
    <p:sldId id="257" r:id="rId8"/>
    <p:sldId id="261" r:id="rId9"/>
    <p:sldId id="258" r:id="rId10"/>
    <p:sldId id="279" r:id="rId11"/>
    <p:sldId id="262" r:id="rId12"/>
    <p:sldId id="263" r:id="rId13"/>
    <p:sldId id="280" r:id="rId14"/>
    <p:sldId id="264" r:id="rId15"/>
    <p:sldId id="266" r:id="rId16"/>
    <p:sldId id="289" r:id="rId17"/>
    <p:sldId id="282" r:id="rId18"/>
    <p:sldId id="269" r:id="rId19"/>
    <p:sldId id="290" r:id="rId20"/>
    <p:sldId id="291" r:id="rId21"/>
    <p:sldId id="285" r:id="rId22"/>
    <p:sldId id="270" r:id="rId23"/>
    <p:sldId id="271" r:id="rId24"/>
    <p:sldId id="283" r:id="rId25"/>
    <p:sldId id="272" r:id="rId26"/>
    <p:sldId id="274" r:id="rId27"/>
    <p:sldId id="276" r:id="rId28"/>
    <p:sldId id="275" r:id="rId29"/>
    <p:sldId id="277" r:id="rId30"/>
    <p:sldId id="284" r:id="rId31"/>
    <p:sldId id="27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48B29"/>
    <a:srgbClr val="198025"/>
    <a:srgbClr val="72007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66" d="100"/>
          <a:sy n="66" d="100"/>
        </p:scale>
        <p:origin x="-71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4E352-B277-5E4E-BA93-A6FA7ABC9EA2}" type="datetimeFigureOut">
              <a:rPr lang="en-US" smtClean="0"/>
              <a:pPr/>
              <a:t>12/2/08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4B927-0684-4B4B-89B6-2FB6FAFC7C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ladies and germs . . . </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is very simple; things get much trickier</a:t>
            </a:r>
            <a:r>
              <a:rPr lang="en-US" baseline="0" dirty="0" smtClean="0"/>
              <a:t> with real programs. </a:t>
            </a:r>
            <a:r>
              <a:rPr lang="en-US" dirty="0" smtClean="0"/>
              <a:t>Computational messiness; tail accumulator arrays</a:t>
            </a:r>
            <a:r>
              <a:rPr lang="en-US" baseline="0" dirty="0" smtClean="0"/>
              <a:t> are where the structure is defined with a variable sized array as the last member; </a:t>
            </a:r>
            <a:r>
              <a:rPr lang="en-US" baseline="0" dirty="0" err="1" smtClean="0"/>
              <a:t>Laika</a:t>
            </a:r>
            <a:r>
              <a:rPr lang="en-US" baseline="0" dirty="0" smtClean="0"/>
              <a:t> assumes fixed sizes for the classes; a lot of our test apps were GUI programs</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Laika</a:t>
            </a:r>
            <a:r>
              <a:rPr lang="en-US" dirty="0" smtClean="0"/>
              <a:t> generally does a bit worse on the larger applications; pretty obvious as there</a:t>
            </a:r>
            <a:r>
              <a:rPr lang="en-US" baseline="0" dirty="0" smtClean="0"/>
              <a:t> are more ways to go wrong. Numbers are for </a:t>
            </a:r>
            <a:r>
              <a:rPr lang="en-US" baseline="0" dirty="0" err="1" smtClean="0"/>
              <a:t>p(real|laika</a:t>
            </a:r>
            <a:r>
              <a:rPr lang="en-US" baseline="0" dirty="0" smtClean="0"/>
              <a:t>) and then </a:t>
            </a:r>
            <a:r>
              <a:rPr lang="en-US" baseline="0" dirty="0" err="1" smtClean="0"/>
              <a:t>p(laika|real</a:t>
            </a:r>
            <a:r>
              <a:rPr lang="en-US" baseline="0" dirty="0" smtClean="0"/>
              <a:t>).  Note that this is a very harsh measure: double/</a:t>
            </a:r>
            <a:r>
              <a:rPr lang="en-US" baseline="0" dirty="0" err="1" smtClean="0"/>
              <a:t>int</a:t>
            </a:r>
            <a:r>
              <a:rPr lang="en-US" baseline="0" dirty="0" smtClean="0"/>
              <a:t>.  When </a:t>
            </a:r>
            <a:r>
              <a:rPr lang="en-US" baseline="0" dirty="0" err="1" smtClean="0"/>
              <a:t>Laika</a:t>
            </a:r>
            <a:r>
              <a:rPr lang="en-US" baseline="0" dirty="0" smtClean="0"/>
              <a:t> is only given “objects” its about 5% more accurate.  We think this is pretty impressive.</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to change gears!</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Emphasis</a:t>
            </a:r>
            <a:r>
              <a:rPr lang="en-US" baseline="0" dirty="0" smtClean="0"/>
              <a:t> is on the structure, not the data – we ignore the actual field values.</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does </a:t>
            </a:r>
            <a:r>
              <a:rPr lang="en-US" baseline="0" dirty="0" err="1" smtClean="0"/>
              <a:t>Laika</a:t>
            </a:r>
            <a:r>
              <a:rPr lang="en-US" baseline="0" dirty="0" smtClean="0"/>
              <a:t> do: it looks at programs as a collection of objects, and puts similar objects together</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Trick: Run two programs at once! Then, look at the results and see how mixed they are! (Red objects occur only in Program 1, Green only in Program 2, but Blue objects are split 50-50)</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how this elegantly reuses the object similarity code we already have – our classifier is only 50 lines of code, which compares pretty favorably with the commercial virus checkers</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pick the threshold in a rigorous</a:t>
            </a:r>
            <a:r>
              <a:rPr lang="en-US" baseline="0" dirty="0" smtClean="0"/>
              <a:t> manner</a:t>
            </a:r>
            <a:r>
              <a:rPr lang="en-US" dirty="0" smtClean="0"/>
              <a:t>?</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number, but now</a:t>
            </a:r>
            <a:r>
              <a:rPr lang="en-US" baseline="0" dirty="0" smtClean="0"/>
              <a:t> we need a threshold for deciding whether these are versions of the same program! </a:t>
            </a:r>
            <a:r>
              <a:rPr lang="en-US" dirty="0" smtClean="0"/>
              <a:t>Simple maximum-likelihood</a:t>
            </a:r>
            <a:r>
              <a:rPr lang="en-US" baseline="0" dirty="0" smtClean="0"/>
              <a:t> classifier.  Done for each virus separately.  </a:t>
            </a:r>
            <a:r>
              <a:rPr lang="en-US" dirty="0" smtClean="0"/>
              <a:t>Use</a:t>
            </a:r>
            <a:r>
              <a:rPr lang="en-US" baseline="0" dirty="0" smtClean="0"/>
              <a:t> half of our samples as training data; estimate distribution of mixture ratio, choose threshold for minimum error.  It’s easy to get a lot of copies because they are polymorphic </a:t>
            </a:r>
            <a:r>
              <a:rPr lang="en-US" baseline="0" dirty="0" err="1" smtClean="0">
                <a:sym typeface="Wingdings"/>
              </a:rPr>
              <a:t></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 industry is in trouble.  Viruses are getting much</a:t>
            </a:r>
            <a:r>
              <a:rPr lang="en-US" baseline="0" dirty="0" smtClean="0"/>
              <a:t> stealthier lately.  We even have people calling for complete dissolution of the AV industry.  Slashdot: </a:t>
            </a:r>
            <a:r>
              <a:rPr lang="en-US" dirty="0" smtClean="0"/>
              <a:t>“It’s completely wasted money” John Stewart,</a:t>
            </a:r>
            <a:r>
              <a:rPr lang="en-US" baseline="0" dirty="0" smtClean="0"/>
              <a:t> Cisco Chief Security Officer, 2008.  When Slashdot is running articles about how people think your entire industry is worthless, you are in trouble.  Microsoft doesn’t have to put up with this</a:t>
            </a:r>
            <a:r>
              <a:rPr lang="en-US" baseline="0" dirty="0" smtClean="0"/>
              <a:t>.  Lots of </a:t>
            </a:r>
            <a:r>
              <a:rPr lang="en-US" baseline="0" dirty="0" err="1" smtClean="0"/>
              <a:t>botnets</a:t>
            </a:r>
            <a:r>
              <a:rPr lang="en-US" baseline="0" dirty="0" smtClean="0"/>
              <a:t>: example: </a:t>
            </a:r>
            <a:r>
              <a:rPr lang="en-US" baseline="0" dirty="0" err="1" smtClean="0"/>
              <a:t>Srizbi</a:t>
            </a:r>
            <a:r>
              <a:rPr lang="en-US" baseline="0" dirty="0" smtClean="0"/>
              <a:t> </a:t>
            </a:r>
            <a:r>
              <a:rPr lang="en-US" baseline="0" dirty="0" err="1" smtClean="0"/>
              <a:t>appx</a:t>
            </a:r>
            <a:r>
              <a:rPr lang="en-US" baseline="0" dirty="0" smtClean="0"/>
              <a:t>. 300K computers and 60 billion spam emails per day.  Delivered to user via browser (very convenient since they spam anyway)</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samples/errors:</a:t>
            </a:r>
            <a:r>
              <a:rPr lang="en-US" baseline="0" dirty="0" smtClean="0"/>
              <a:t> first number is </a:t>
            </a:r>
            <a:r>
              <a:rPr lang="en-US" baseline="0" dirty="0" err="1" smtClean="0"/>
              <a:t>bot</a:t>
            </a:r>
            <a:r>
              <a:rPr lang="en-US" baseline="0" dirty="0" smtClean="0"/>
              <a:t> samples, second is “clean” samples.</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one graduate student’s 5000 lines of code – we can almost certainly do better!</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Spam server, P2P network, etc all require lots of code</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we skip this slide ;)</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all these ways to obfuscate programs, but with high level structure we can add an additional constraint: obfuscations that create programs that still look like they could be written by humans.  In the end virus detection is impossible, but we feel </a:t>
            </a:r>
            <a:r>
              <a:rPr lang="en-US" baseline="0" dirty="0" err="1" smtClean="0"/>
              <a:t>Laika</a:t>
            </a:r>
            <a:r>
              <a:rPr lang="en-US" baseline="0" dirty="0" smtClean="0"/>
              <a:t> raises the bar.</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structures fulfill all requirements!  And we can assume that they are pretty ubiquitous, because just</a:t>
            </a:r>
            <a:r>
              <a:rPr lang="en-US" baseline="0" dirty="0" smtClean="0"/>
              <a:t> about all programmers are taught to use them! </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virus</a:t>
            </a:r>
            <a:r>
              <a:rPr lang="en-US" baseline="0" dirty="0" smtClean="0"/>
              <a:t> writers aren’t nice enough to give us the source code to their programs, so we have to figure out what data structures they use.  </a:t>
            </a:r>
            <a:r>
              <a:rPr lang="en-US" dirty="0" smtClean="0"/>
              <a:t>Digging</a:t>
            </a:r>
            <a:r>
              <a:rPr lang="en-US" baseline="0" dirty="0" smtClean="0"/>
              <a:t> for Data Structures </a:t>
            </a:r>
            <a:r>
              <a:rPr lang="en-US" baseline="0" dirty="0" err="1" smtClean="0">
                <a:sym typeface="Wingdings"/>
              </a:rPr>
              <a:t></a:t>
            </a:r>
            <a:r>
              <a:rPr lang="en-US" baseline="0" dirty="0" smtClean="0">
                <a:sym typeface="Wingdings"/>
              </a:rPr>
              <a:t> resolving the seemingly random bytes of a process image into a list of objects and their types (actually those bytes are part of /bin/</a:t>
            </a:r>
            <a:r>
              <a:rPr lang="en-US" baseline="0" dirty="0" err="1" smtClean="0">
                <a:sym typeface="Wingdings"/>
              </a:rPr>
              <a:t>ls</a:t>
            </a:r>
            <a:r>
              <a:rPr lang="en-US" baseline="0" dirty="0" smtClean="0">
                <a:sym typeface="Wingdings"/>
              </a:rPr>
              <a:t>); idea that programs have a “higher level structure”.  Note: works for ALL programs with a static </a:t>
            </a:r>
            <a:r>
              <a:rPr lang="en-US" baseline="0" dirty="0" err="1" smtClean="0">
                <a:sym typeface="Wingdings"/>
              </a:rPr>
              <a:t>typesystem</a:t>
            </a:r>
            <a:r>
              <a:rPr lang="en-US" baseline="0" dirty="0" smtClean="0">
                <a:sym typeface="Wingdings"/>
              </a:rPr>
              <a:t>, not just viruses.</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Columns</a:t>
            </a:r>
            <a:r>
              <a:rPr lang="en-US" baseline="0" dirty="0" smtClean="0"/>
              <a:t> are block types, rows are atomic types.  </a:t>
            </a:r>
            <a:r>
              <a:rPr lang="en-US" dirty="0" smtClean="0"/>
              <a:t>An almost 1-1 mapping between block and atomic types!  Explain typed pointers.</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a:t>
            </a:r>
            <a:r>
              <a:rPr lang="en-US" baseline="0" dirty="0" smtClean="0"/>
              <a:t> the block types are generated, how we find the objects (pointer targets, how the block type system brings out the similarity, and finally show the typed pointers, talk about “pointer fingerprinting”</a:t>
            </a:r>
            <a:endParaRPr lang="en-US" dirty="0"/>
          </a:p>
        </p:txBody>
      </p:sp>
      <p:sp>
        <p:nvSpPr>
          <p:cNvPr id="4" name="Slide Number Placeholder 3"/>
          <p:cNvSpPr>
            <a:spLocks noGrp="1"/>
          </p:cNvSpPr>
          <p:nvPr>
            <p:ph type="sldNum" sz="quarter" idx="10"/>
          </p:nvPr>
        </p:nvSpPr>
        <p:spPr/>
        <p:txBody>
          <a:bodyPr/>
          <a:lstStyle/>
          <a:p>
            <a:fld id="{47F4B927-0684-4B4B-89B6-2FB6FAFC7C3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4CF0BF9-6EB3-0F48-835D-21F287C62165}" type="datetimeFigureOut">
              <a:rPr lang="en-US" smtClean="0"/>
              <a:pPr/>
              <a:t>12/2/08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F0BF9-6EB3-0F48-835D-21F287C62165}" type="datetimeFigureOut">
              <a:rPr lang="en-US" smtClean="0"/>
              <a:pPr/>
              <a:t>12/2/08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31CB4-C5FA-A644-BBE1-7AD6D469B6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F0BF9-6EB3-0F48-835D-21F287C62165}" type="datetimeFigureOut">
              <a:rPr lang="en-US" smtClean="0"/>
              <a:pPr/>
              <a:t>12/2/08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BC31CB4-C5FA-A644-BBE1-7AD6D469B6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F0BF9-6EB3-0F48-835D-21F287C62165}" type="datetimeFigureOut">
              <a:rPr lang="en-US" smtClean="0"/>
              <a:pPr/>
              <a:t>12/2/08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31CB4-C5FA-A644-BBE1-7AD6D469B6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CF0BF9-6EB3-0F48-835D-21F287C62165}" type="datetimeFigureOut">
              <a:rPr lang="en-US" smtClean="0"/>
              <a:pPr/>
              <a:t>12/2/08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31CB4-C5FA-A644-BBE1-7AD6D469B6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CF0BF9-6EB3-0F48-835D-21F287C62165}" type="datetimeFigureOut">
              <a:rPr lang="en-US" smtClean="0"/>
              <a:pPr/>
              <a:t>12/2/08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31CB4-C5FA-A644-BBE1-7AD6D469B6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CF0BF9-6EB3-0F48-835D-21F287C62165}" type="datetimeFigureOut">
              <a:rPr lang="en-US" smtClean="0"/>
              <a:pPr/>
              <a:t>12/2/08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31CB4-C5FA-A644-BBE1-7AD6D469B6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CF0BF9-6EB3-0F48-835D-21F287C62165}" type="datetimeFigureOut">
              <a:rPr lang="en-US" smtClean="0"/>
              <a:pPr/>
              <a:t>12/2/08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31CB4-C5FA-A644-BBE1-7AD6D469B6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F0BF9-6EB3-0F48-835D-21F287C62165}" type="datetimeFigureOut">
              <a:rPr lang="en-US" smtClean="0"/>
              <a:pPr/>
              <a:t>12/2/08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31CB4-C5FA-A644-BBE1-7AD6D469B6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CF0BF9-6EB3-0F48-835D-21F287C62165}" type="datetimeFigureOut">
              <a:rPr lang="en-US" smtClean="0"/>
              <a:pPr/>
              <a:t>12/2/08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31CB4-C5FA-A644-BBE1-7AD6D469B65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4CF0BF9-6EB3-0F48-835D-21F287C62165}" type="datetimeFigureOut">
              <a:rPr lang="en-US" smtClean="0"/>
              <a:pPr/>
              <a:t>12/2/08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BC31CB4-C5FA-A644-BBE1-7AD6D469B6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74CF0BF9-6EB3-0F48-835D-21F287C62165}" type="datetimeFigureOut">
              <a:rPr lang="en-US" smtClean="0"/>
              <a:pPr/>
              <a:t>12/2/08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0BC31CB4-C5FA-A644-BBE1-7AD6D469B6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 Id="rId5"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1319784"/>
            <a:ext cx="3886200" cy="2261616"/>
          </a:xfrm>
        </p:spPr>
        <p:txBody>
          <a:bodyPr/>
          <a:lstStyle/>
          <a:p>
            <a:r>
              <a:rPr lang="en-US" dirty="0" smtClean="0"/>
              <a:t>Digging for Data Structures</a:t>
            </a:r>
            <a:endParaRPr lang="en-US" dirty="0"/>
          </a:p>
        </p:txBody>
      </p:sp>
      <p:sp>
        <p:nvSpPr>
          <p:cNvPr id="3" name="Subtitle 2"/>
          <p:cNvSpPr>
            <a:spLocks noGrp="1"/>
          </p:cNvSpPr>
          <p:nvPr>
            <p:ph type="subTitle" idx="1"/>
          </p:nvPr>
        </p:nvSpPr>
        <p:spPr>
          <a:xfrm>
            <a:off x="685800" y="4724400"/>
            <a:ext cx="8077200" cy="1499616"/>
          </a:xfrm>
        </p:spPr>
        <p:txBody>
          <a:bodyPr>
            <a:normAutofit/>
          </a:bodyPr>
          <a:lstStyle/>
          <a:p>
            <a:r>
              <a:rPr lang="en-US" dirty="0" smtClean="0"/>
              <a:t>Anthony </a:t>
            </a:r>
            <a:r>
              <a:rPr lang="en-US" dirty="0" err="1" smtClean="0"/>
              <a:t>Cozzie</a:t>
            </a:r>
            <a:r>
              <a:rPr lang="en-US" dirty="0" smtClean="0"/>
              <a:t>, Frank Stratton, </a:t>
            </a:r>
            <a:r>
              <a:rPr lang="en-US" dirty="0" err="1" smtClean="0"/>
              <a:t>Hui</a:t>
            </a:r>
            <a:r>
              <a:rPr lang="en-US" dirty="0" smtClean="0"/>
              <a:t> </a:t>
            </a:r>
            <a:r>
              <a:rPr lang="en-US" dirty="0" err="1" smtClean="0"/>
              <a:t>Xue</a:t>
            </a:r>
            <a:r>
              <a:rPr lang="en-US" dirty="0" smtClean="0"/>
              <a:t>, Sam King</a:t>
            </a:r>
          </a:p>
          <a:p>
            <a:r>
              <a:rPr lang="en-US" dirty="0" smtClean="0"/>
              <a:t>University of Illinois at Urbana-Champaign</a:t>
            </a:r>
            <a:endParaRPr lang="en-US" dirty="0"/>
          </a:p>
        </p:txBody>
      </p:sp>
      <p:pic>
        <p:nvPicPr>
          <p:cNvPr id="4" name="Picture 3" descr="DIG6.jpg"/>
          <p:cNvPicPr>
            <a:picLocks noChangeAspect="1"/>
          </p:cNvPicPr>
          <p:nvPr/>
        </p:nvPicPr>
        <p:blipFill>
          <a:blip r:embed="rId3"/>
          <a:stretch>
            <a:fillRect/>
          </a:stretch>
        </p:blipFill>
        <p:spPr>
          <a:xfrm>
            <a:off x="463205" y="457200"/>
            <a:ext cx="4032595" cy="4114800"/>
          </a:xfrm>
          <a:prstGeom prst="rect">
            <a:avLst/>
          </a:prstGeom>
        </p:spPr>
      </p:pic>
      <p:pic>
        <p:nvPicPr>
          <p:cNvPr id="5" name="Picture 4" descr="Illinois_il2_large.jpg"/>
          <p:cNvPicPr>
            <a:picLocks noChangeAspect="1"/>
          </p:cNvPicPr>
          <p:nvPr/>
        </p:nvPicPr>
        <p:blipFill>
          <a:blip r:embed="rId4"/>
          <a:stretch>
            <a:fillRect/>
          </a:stretch>
        </p:blipFill>
        <p:spPr>
          <a:xfrm>
            <a:off x="7425267" y="5334000"/>
            <a:ext cx="1032933" cy="121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Block Type System</a:t>
            </a:r>
            <a:endParaRPr lang="en-US" dirty="0"/>
          </a:p>
        </p:txBody>
      </p:sp>
      <p:graphicFrame>
        <p:nvGraphicFramePr>
          <p:cNvPr id="5" name="Content Placeholder 4"/>
          <p:cNvGraphicFramePr>
            <a:graphicFrameLocks noGrp="1"/>
          </p:cNvGraphicFramePr>
          <p:nvPr>
            <p:ph idx="1"/>
          </p:nvPr>
        </p:nvGraphicFramePr>
        <p:xfrm>
          <a:off x="990600" y="1905000"/>
          <a:ext cx="6858000" cy="22860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endParaRPr lang="en-US" sz="2400" dirty="0"/>
                    </a:p>
                  </a:txBody>
                  <a:tcPr/>
                </a:tc>
                <a:tc>
                  <a:txBody>
                    <a:bodyPr/>
                    <a:lstStyle/>
                    <a:p>
                      <a:r>
                        <a:rPr lang="en-US" sz="2400" dirty="0" smtClean="0"/>
                        <a:t>Data</a:t>
                      </a:r>
                      <a:endParaRPr lang="en-US" sz="2400" dirty="0"/>
                    </a:p>
                  </a:txBody>
                  <a:tcPr/>
                </a:tc>
                <a:tc>
                  <a:txBody>
                    <a:bodyPr/>
                    <a:lstStyle/>
                    <a:p>
                      <a:r>
                        <a:rPr lang="en-US" sz="2400" dirty="0" smtClean="0"/>
                        <a:t>Zero</a:t>
                      </a:r>
                      <a:endParaRPr lang="en-US" sz="2400" dirty="0"/>
                    </a:p>
                  </a:txBody>
                  <a:tcPr/>
                </a:tc>
                <a:tc>
                  <a:txBody>
                    <a:bodyPr/>
                    <a:lstStyle/>
                    <a:p>
                      <a:r>
                        <a:rPr lang="en-US" sz="2400" dirty="0" smtClean="0"/>
                        <a:t>Char</a:t>
                      </a:r>
                      <a:endParaRPr lang="en-US" sz="2400" dirty="0"/>
                    </a:p>
                  </a:txBody>
                  <a:tcPr/>
                </a:tc>
                <a:tc>
                  <a:txBody>
                    <a:bodyPr/>
                    <a:lstStyle/>
                    <a:p>
                      <a:r>
                        <a:rPr lang="en-US" sz="2400" dirty="0" err="1" smtClean="0"/>
                        <a:t>Addr</a:t>
                      </a:r>
                      <a:endParaRPr lang="en-US" sz="2400" dirty="0"/>
                    </a:p>
                  </a:txBody>
                  <a:tcPr/>
                </a:tc>
              </a:tr>
              <a:tr h="370840">
                <a:tc>
                  <a:txBody>
                    <a:bodyPr/>
                    <a:lstStyle/>
                    <a:p>
                      <a:r>
                        <a:rPr lang="en-US" sz="2400" dirty="0" smtClean="0"/>
                        <a:t>Integer</a:t>
                      </a:r>
                      <a:endParaRPr lang="en-US" sz="2400" dirty="0"/>
                    </a:p>
                  </a:txBody>
                  <a:tcPr/>
                </a:tc>
                <a:tc>
                  <a:txBody>
                    <a:bodyPr/>
                    <a:lstStyle/>
                    <a:p>
                      <a:r>
                        <a:rPr lang="en-US" sz="2400" b="0" dirty="0" smtClean="0"/>
                        <a:t>0.65</a:t>
                      </a:r>
                      <a:endParaRPr lang="en-US" sz="2400" b="0" dirty="0"/>
                    </a:p>
                  </a:txBody>
                  <a:tcPr/>
                </a:tc>
                <a:tc>
                  <a:txBody>
                    <a:bodyPr/>
                    <a:lstStyle/>
                    <a:p>
                      <a:r>
                        <a:rPr lang="en-US" sz="2400" b="0" dirty="0" smtClean="0"/>
                        <a:t>0.25</a:t>
                      </a:r>
                      <a:endParaRPr lang="en-US" sz="2400" b="0" dirty="0"/>
                    </a:p>
                  </a:txBody>
                  <a:tcPr/>
                </a:tc>
                <a:tc>
                  <a:txBody>
                    <a:bodyPr/>
                    <a:lstStyle/>
                    <a:p>
                      <a:endParaRPr lang="en-US" sz="2400" b="0" dirty="0"/>
                    </a:p>
                  </a:txBody>
                  <a:tcPr/>
                </a:tc>
                <a:tc>
                  <a:txBody>
                    <a:bodyPr/>
                    <a:lstStyle/>
                    <a:p>
                      <a:endParaRPr lang="en-US" sz="2400" b="0" dirty="0"/>
                    </a:p>
                  </a:txBody>
                  <a:tcPr/>
                </a:tc>
              </a:tr>
              <a:tr h="370840">
                <a:tc>
                  <a:txBody>
                    <a:bodyPr/>
                    <a:lstStyle/>
                    <a:p>
                      <a:r>
                        <a:rPr lang="en-US" sz="2400" dirty="0" smtClean="0"/>
                        <a:t>Zero</a:t>
                      </a:r>
                      <a:endParaRPr lang="en-US" sz="2400" dirty="0"/>
                    </a:p>
                  </a:txBody>
                  <a:tcPr/>
                </a:tc>
                <a:tc>
                  <a:txBody>
                    <a:bodyPr/>
                    <a:lstStyle/>
                    <a:p>
                      <a:endParaRPr lang="en-US" sz="2400" b="0" dirty="0"/>
                    </a:p>
                  </a:txBody>
                  <a:tcPr/>
                </a:tc>
                <a:tc>
                  <a:txBody>
                    <a:bodyPr/>
                    <a:lstStyle/>
                    <a:p>
                      <a:r>
                        <a:rPr lang="en-US" sz="2400" b="0" dirty="0" smtClean="0"/>
                        <a:t>0.60</a:t>
                      </a:r>
                      <a:endParaRPr lang="en-US" sz="2400" b="0" dirty="0"/>
                    </a:p>
                  </a:txBody>
                  <a:tcPr/>
                </a:tc>
                <a:tc>
                  <a:txBody>
                    <a:bodyPr/>
                    <a:lstStyle/>
                    <a:p>
                      <a:endParaRPr lang="en-US" sz="2400" b="0" dirty="0"/>
                    </a:p>
                  </a:txBody>
                  <a:tcPr/>
                </a:tc>
                <a:tc>
                  <a:txBody>
                    <a:bodyPr/>
                    <a:lstStyle/>
                    <a:p>
                      <a:endParaRPr lang="en-US" sz="2400" b="0" dirty="0"/>
                    </a:p>
                  </a:txBody>
                  <a:tcPr/>
                </a:tc>
              </a:tr>
              <a:tr h="370840">
                <a:tc>
                  <a:txBody>
                    <a:bodyPr/>
                    <a:lstStyle/>
                    <a:p>
                      <a:r>
                        <a:rPr lang="en-US" sz="2400" dirty="0" smtClean="0"/>
                        <a:t>String</a:t>
                      </a:r>
                      <a:endParaRPr lang="en-US" sz="2400" dirty="0"/>
                    </a:p>
                  </a:txBody>
                  <a:tcPr/>
                </a:tc>
                <a:tc>
                  <a:txBody>
                    <a:bodyPr/>
                    <a:lstStyle/>
                    <a:p>
                      <a:r>
                        <a:rPr lang="en-US" sz="2400" b="0" dirty="0" smtClean="0"/>
                        <a:t>0.10</a:t>
                      </a:r>
                      <a:endParaRPr lang="en-US" sz="2400" b="0" dirty="0"/>
                    </a:p>
                  </a:txBody>
                  <a:tcPr/>
                </a:tc>
                <a:tc>
                  <a:txBody>
                    <a:bodyPr/>
                    <a:lstStyle/>
                    <a:p>
                      <a:r>
                        <a:rPr lang="en-US" sz="2400" b="0" dirty="0" smtClean="0"/>
                        <a:t>0.25</a:t>
                      </a:r>
                      <a:endParaRPr lang="en-US" sz="2400" b="0" dirty="0"/>
                    </a:p>
                  </a:txBody>
                  <a:tcPr/>
                </a:tc>
                <a:tc>
                  <a:txBody>
                    <a:bodyPr/>
                    <a:lstStyle/>
                    <a:p>
                      <a:r>
                        <a:rPr lang="en-US" sz="2400" b="0" dirty="0" smtClean="0"/>
                        <a:t>0.60</a:t>
                      </a:r>
                      <a:endParaRPr lang="en-US" sz="2400" b="0" dirty="0"/>
                    </a:p>
                  </a:txBody>
                  <a:tcPr/>
                </a:tc>
                <a:tc>
                  <a:txBody>
                    <a:bodyPr/>
                    <a:lstStyle/>
                    <a:p>
                      <a:endParaRPr lang="en-US" sz="2400" b="0" dirty="0"/>
                    </a:p>
                  </a:txBody>
                  <a:tcPr/>
                </a:tc>
              </a:tr>
              <a:tr h="370840">
                <a:tc>
                  <a:txBody>
                    <a:bodyPr/>
                    <a:lstStyle/>
                    <a:p>
                      <a:r>
                        <a:rPr lang="en-US" sz="2400" dirty="0" smtClean="0"/>
                        <a:t>Pointer</a:t>
                      </a:r>
                      <a:endParaRPr lang="en-US" sz="2400" dirty="0"/>
                    </a:p>
                  </a:txBody>
                  <a:tcPr/>
                </a:tc>
                <a:tc>
                  <a:txBody>
                    <a:bodyPr/>
                    <a:lstStyle/>
                    <a:p>
                      <a:endParaRPr lang="en-US" sz="2400" b="0" dirty="0"/>
                    </a:p>
                  </a:txBody>
                  <a:tcPr/>
                </a:tc>
                <a:tc>
                  <a:txBody>
                    <a:bodyPr/>
                    <a:lstStyle/>
                    <a:p>
                      <a:r>
                        <a:rPr lang="en-US" sz="2400" b="0" dirty="0" smtClean="0"/>
                        <a:t>0.30</a:t>
                      </a:r>
                      <a:endParaRPr lang="en-US" sz="2400" b="0" dirty="0"/>
                    </a:p>
                  </a:txBody>
                  <a:tcPr/>
                </a:tc>
                <a:tc>
                  <a:txBody>
                    <a:bodyPr/>
                    <a:lstStyle/>
                    <a:p>
                      <a:endParaRPr lang="en-US" sz="2400" b="0" dirty="0"/>
                    </a:p>
                  </a:txBody>
                  <a:tcPr/>
                </a:tc>
                <a:tc>
                  <a:txBody>
                    <a:bodyPr/>
                    <a:lstStyle/>
                    <a:p>
                      <a:r>
                        <a:rPr lang="en-US" sz="2400" b="0" dirty="0" smtClean="0"/>
                        <a:t>0.65</a:t>
                      </a:r>
                      <a:endParaRPr lang="en-US" sz="2400" b="0" dirty="0"/>
                    </a:p>
                  </a:txBody>
                  <a:tcPr/>
                </a:tc>
              </a:tr>
            </a:tbl>
          </a:graphicData>
        </a:graphic>
      </p:graphicFrame>
      <p:sp>
        <p:nvSpPr>
          <p:cNvPr id="7" name="Content Placeholder 2"/>
          <p:cNvSpPr txBox="1">
            <a:spLocks/>
          </p:cNvSpPr>
          <p:nvPr/>
        </p:nvSpPr>
        <p:spPr>
          <a:xfrm>
            <a:off x="457200" y="4648200"/>
            <a:ext cx="8229600" cy="17300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Probabilistic mapping between block and atomic types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Unfilled </a:t>
            </a:r>
            <a:r>
              <a:rPr lang="en-US" sz="3200" dirty="0" smtClean="0"/>
              <a:t>cells are “real small</a:t>
            </a:r>
            <a:r>
              <a:rPr lang="en-US" sz="3200" dirty="0" smtClean="0"/>
              <a:t>”</a:t>
            </a:r>
            <a:endParaRPr lang="en-US"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Group 413"/>
          <p:cNvGraphicFramePr>
            <a:graphicFrameLocks noGrp="1"/>
          </p:cNvGraphicFramePr>
          <p:nvPr/>
        </p:nvGraphicFramePr>
        <p:xfrm>
          <a:off x="152400" y="2201918"/>
          <a:ext cx="4648200" cy="4065592"/>
        </p:xfrm>
        <a:graphic>
          <a:graphicData uri="http://schemas.openxmlformats.org/drawingml/2006/table">
            <a:tbl>
              <a:tblPr/>
              <a:tblGrid>
                <a:gridCol w="977900"/>
                <a:gridCol w="1955800"/>
                <a:gridCol w="1066800"/>
                <a:gridCol w="647700"/>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Address</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Value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Char Value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Block</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0x650000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0x20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Lucida Sans" charset="0"/>
                          <a:ea typeface="ＭＳ Ｐゴシック" charset="-128"/>
                          <a:cs typeface="ＭＳ Ｐゴシック" charset="-128"/>
                        </a:rPr>
                        <a:t>D</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0x650008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Lucida Sans" charset="0"/>
                          <a:ea typeface="ＭＳ Ｐゴシック" charset="-128"/>
                          <a:cs typeface="ＭＳ Ｐゴシック" charset="-128"/>
                        </a:rPr>
                        <a:t>0</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0x650010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“\FS\0e”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0x650018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0x650088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0x650020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0x10</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a:t>
                      </a:r>
                      <a:r>
                        <a:rPr kumimoji="0" lang="en-US" sz="1200" b="0" i="0" u="none" strike="noStrike" cap="none" normalizeH="0" baseline="0" dirty="0" err="1" smtClean="0">
                          <a:ln>
                            <a:noFill/>
                          </a:ln>
                          <a:solidFill>
                            <a:schemeClr val="tx1"/>
                          </a:solidFill>
                          <a:effectLst/>
                          <a:latin typeface="Lucida Sans" charset="0"/>
                          <a:ea typeface="ＭＳ Ｐゴシック" charset="-128"/>
                          <a:cs typeface="ＭＳ Ｐゴシック" charset="-128"/>
                        </a:rPr>
                        <a:t>n</a:t>
                      </a: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D</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0x650028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“\BS\0e”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0x650030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0x650048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“0\0e”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0x650038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0x650068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“h\0e”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0x650040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0x17</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“\ETB”</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D</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0x650048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“\FS\0\e”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0x650050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0</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0x650058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0x650068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“h\0e”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0x650060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0x17</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“\ETB”</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D</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0x650068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0x6873696620656E6F</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“one fish”</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S</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0x650070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0x6966206F7774202C</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 two </a:t>
                      </a:r>
                      <a:r>
                        <a:rPr kumimoji="0" lang="en-US" sz="1200" b="0" i="0" u="none" strike="noStrike" cap="none" normalizeH="0" baseline="0" dirty="0" err="1">
                          <a:ln>
                            <a:noFill/>
                          </a:ln>
                          <a:solidFill>
                            <a:schemeClr val="tx1"/>
                          </a:solidFill>
                          <a:effectLst/>
                          <a:latin typeface="Lucida Sans" charset="0"/>
                          <a:ea typeface="ＭＳ Ｐゴシック" charset="-128"/>
                          <a:cs typeface="ＭＳ Ｐゴシック" charset="-128"/>
                        </a:rPr>
                        <a:t>fi</a:t>
                      </a: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Lucida Sans" charset="0"/>
                          <a:ea typeface="ＭＳ Ｐゴシック" charset="-128"/>
                          <a:cs typeface="ＭＳ Ｐゴシック" charset="-128"/>
                        </a:rPr>
                        <a:t>S</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0x650078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0x00646572202C6873</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t>
                      </a:r>
                      <a:r>
                        <a:rPr kumimoji="0" lang="en-US" sz="1200" b="0" i="0" u="none" strike="noStrike" cap="none" normalizeH="0" baseline="0" dirty="0" err="1">
                          <a:ln>
                            <a:noFill/>
                          </a:ln>
                          <a:solidFill>
                            <a:schemeClr val="tx1"/>
                          </a:solidFill>
                          <a:effectLst/>
                          <a:latin typeface="Lucida Sans" charset="0"/>
                          <a:ea typeface="ＭＳ Ｐゴシック" charset="-128"/>
                          <a:cs typeface="ＭＳ Ｐゴシック" charset="-128"/>
                        </a:rPr>
                        <a:t>sh</a:t>
                      </a: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 </a:t>
                      </a:r>
                      <a:r>
                        <a:rPr kumimoji="0" lang="en-US" sz="1200" b="0" i="0" u="none" strike="noStrike" cap="none" normalizeH="0" baseline="0" dirty="0" smtClean="0">
                          <a:ln>
                            <a:noFill/>
                          </a:ln>
                          <a:solidFill>
                            <a:schemeClr val="tx1"/>
                          </a:solidFill>
                          <a:effectLst/>
                          <a:latin typeface="Lucida Sans" charset="0"/>
                          <a:ea typeface="ＭＳ Ｐゴシック" charset="-128"/>
                          <a:cs typeface="ＭＳ Ｐゴシック" charset="-128"/>
                        </a:rPr>
                        <a:t>red”</a:t>
                      </a:r>
                      <a:endPar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S</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0x650080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0x20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D</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0x650088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0x6C62202C68736966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“fish, </a:t>
                      </a:r>
                      <a:r>
                        <a:rPr kumimoji="0" lang="en-US" sz="1200" b="0" i="0" u="none" strike="noStrike" cap="none" normalizeH="0" baseline="0" dirty="0" err="1">
                          <a:ln>
                            <a:noFill/>
                          </a:ln>
                          <a:solidFill>
                            <a:schemeClr val="tx1"/>
                          </a:solidFill>
                          <a:effectLst/>
                          <a:latin typeface="Lucida Sans" charset="0"/>
                          <a:ea typeface="ＭＳ Ｐゴシック" charset="-128"/>
                          <a:cs typeface="ＭＳ Ｐゴシック" charset="-128"/>
                        </a:rPr>
                        <a:t>bl</a:t>
                      </a: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S</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0x650090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0x2E68736966206575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t>
                      </a:r>
                      <a:r>
                        <a:rPr kumimoji="0" lang="en-US" sz="1200" b="0" i="0" u="none" strike="noStrike" cap="none" normalizeH="0" baseline="0" dirty="0" err="1">
                          <a:ln>
                            <a:noFill/>
                          </a:ln>
                          <a:solidFill>
                            <a:schemeClr val="tx1"/>
                          </a:solidFill>
                          <a:effectLst/>
                          <a:latin typeface="Lucida Sans" charset="0"/>
                          <a:ea typeface="ＭＳ Ｐゴシック" charset="-128"/>
                          <a:cs typeface="ＭＳ Ｐゴシック" charset="-128"/>
                        </a:rPr>
                        <a:t>ue</a:t>
                      </a: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 fish.”</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S</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Lucida Sans" charset="0"/>
                          <a:ea typeface="ＭＳ Ｐゴシック" charset="-128"/>
                          <a:cs typeface="ＭＳ Ｐゴシック" charset="-128"/>
                        </a:rPr>
                        <a:t>0x650098</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0x56700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“\0g\ENQ”</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D</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0x6500A0</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0x40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Lucida Sans" charset="0"/>
                          <a:ea typeface="ＭＳ Ｐゴシック" charset="-128"/>
                          <a:cs typeface="ＭＳ Ｐゴシック" charset="-128"/>
                        </a:rPr>
                        <a:t>D</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32" name="Group 31"/>
          <p:cNvGrpSpPr/>
          <p:nvPr/>
        </p:nvGrpSpPr>
        <p:grpSpPr>
          <a:xfrm>
            <a:off x="152400" y="2578608"/>
            <a:ext cx="4648200" cy="3694176"/>
            <a:chOff x="152400" y="2578608"/>
            <a:chExt cx="4648200" cy="3694176"/>
          </a:xfrm>
        </p:grpSpPr>
        <p:sp>
          <p:nvSpPr>
            <p:cNvPr id="27" name="Rectangle 26"/>
            <p:cNvSpPr/>
            <p:nvPr/>
          </p:nvSpPr>
          <p:spPr>
            <a:xfrm>
              <a:off x="152400" y="2578608"/>
              <a:ext cx="4648200" cy="731520"/>
            </a:xfrm>
            <a:prstGeom prst="rect">
              <a:avLst/>
            </a:prstGeom>
            <a:solidFill>
              <a:schemeClr val="bg1">
                <a:alpha val="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152400" y="3319272"/>
              <a:ext cx="4648200" cy="731520"/>
            </a:xfrm>
            <a:prstGeom prst="rect">
              <a:avLst/>
            </a:prstGeom>
            <a:solidFill>
              <a:schemeClr val="bg1">
                <a:alpha val="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152400" y="4059936"/>
              <a:ext cx="4648200" cy="731520"/>
            </a:xfrm>
            <a:prstGeom prst="rect">
              <a:avLst/>
            </a:prstGeom>
            <a:solidFill>
              <a:schemeClr val="bg1">
                <a:alpha val="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52400" y="4800600"/>
              <a:ext cx="4648200" cy="731520"/>
            </a:xfrm>
            <a:prstGeom prst="rect">
              <a:avLst/>
            </a:prstGeom>
            <a:solidFill>
              <a:schemeClr val="bg1">
                <a:alpha val="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152400" y="5541264"/>
              <a:ext cx="4648200" cy="731520"/>
            </a:xfrm>
            <a:prstGeom prst="rect">
              <a:avLst/>
            </a:prstGeom>
            <a:solidFill>
              <a:schemeClr val="bg1">
                <a:alpha val="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152400" y="2201919"/>
            <a:ext cx="4648200" cy="4070865"/>
            <a:chOff x="152400" y="2201919"/>
            <a:chExt cx="4648200" cy="4070865"/>
          </a:xfrm>
        </p:grpSpPr>
        <p:sp>
          <p:nvSpPr>
            <p:cNvPr id="34" name="Rectangle 33"/>
            <p:cNvSpPr/>
            <p:nvPr/>
          </p:nvSpPr>
          <p:spPr>
            <a:xfrm>
              <a:off x="152400" y="2578608"/>
              <a:ext cx="4648200" cy="731520"/>
            </a:xfrm>
            <a:prstGeom prst="rect">
              <a:avLst/>
            </a:prstGeom>
            <a:solidFill>
              <a:schemeClr val="accent4">
                <a:lumMod val="60000"/>
                <a:lumOff val="4000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struct</a:t>
              </a:r>
              <a:r>
                <a:rPr lang="en-US" dirty="0" smtClean="0">
                  <a:solidFill>
                    <a:schemeClr val="tx1"/>
                  </a:solidFill>
                </a:rPr>
                <a:t> </a:t>
              </a:r>
              <a:r>
                <a:rPr lang="en-US" dirty="0" err="1" smtClean="0">
                  <a:solidFill>
                    <a:schemeClr val="tx1"/>
                  </a:solidFill>
                </a:rPr>
                <a:t>str_list</a:t>
              </a:r>
              <a:endParaRPr lang="en-US" dirty="0">
                <a:solidFill>
                  <a:schemeClr val="tx1"/>
                </a:solidFill>
              </a:endParaRPr>
            </a:p>
          </p:txBody>
        </p:sp>
        <p:sp>
          <p:nvSpPr>
            <p:cNvPr id="35" name="Rectangle 34"/>
            <p:cNvSpPr/>
            <p:nvPr/>
          </p:nvSpPr>
          <p:spPr>
            <a:xfrm>
              <a:off x="152400" y="3319272"/>
              <a:ext cx="4648200" cy="731520"/>
            </a:xfrm>
            <a:prstGeom prst="rect">
              <a:avLst/>
            </a:prstGeom>
            <a:solidFill>
              <a:schemeClr val="accent4">
                <a:lumMod val="60000"/>
                <a:lumOff val="4000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struct</a:t>
              </a:r>
              <a:r>
                <a:rPr lang="en-US" dirty="0" smtClean="0">
                  <a:solidFill>
                    <a:schemeClr val="tx1"/>
                  </a:solidFill>
                </a:rPr>
                <a:t> </a:t>
              </a:r>
              <a:r>
                <a:rPr lang="en-US" dirty="0" err="1" smtClean="0">
                  <a:solidFill>
                    <a:schemeClr val="tx1"/>
                  </a:solidFill>
                </a:rPr>
                <a:t>str_list</a:t>
              </a:r>
              <a:endParaRPr lang="en-US" dirty="0">
                <a:solidFill>
                  <a:schemeClr val="tx1"/>
                </a:solidFill>
              </a:endParaRPr>
            </a:p>
          </p:txBody>
        </p:sp>
        <p:sp>
          <p:nvSpPr>
            <p:cNvPr id="36" name="Rectangle 35"/>
            <p:cNvSpPr/>
            <p:nvPr/>
          </p:nvSpPr>
          <p:spPr>
            <a:xfrm>
              <a:off x="152400" y="4059936"/>
              <a:ext cx="4648200" cy="731520"/>
            </a:xfrm>
            <a:prstGeom prst="rect">
              <a:avLst/>
            </a:prstGeom>
            <a:solidFill>
              <a:schemeClr val="accent4">
                <a:lumMod val="60000"/>
                <a:lumOff val="4000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struct</a:t>
              </a:r>
              <a:r>
                <a:rPr lang="en-US" dirty="0" smtClean="0">
                  <a:solidFill>
                    <a:schemeClr val="tx1"/>
                  </a:solidFill>
                </a:rPr>
                <a:t> </a:t>
              </a:r>
              <a:r>
                <a:rPr lang="en-US" dirty="0" err="1" smtClean="0">
                  <a:solidFill>
                    <a:schemeClr val="tx1"/>
                  </a:solidFill>
                </a:rPr>
                <a:t>str_list</a:t>
              </a:r>
              <a:endParaRPr lang="en-US" dirty="0">
                <a:solidFill>
                  <a:schemeClr val="tx1"/>
                </a:solidFill>
              </a:endParaRPr>
            </a:p>
          </p:txBody>
        </p:sp>
        <p:sp>
          <p:nvSpPr>
            <p:cNvPr id="37" name="Rectangle 36"/>
            <p:cNvSpPr/>
            <p:nvPr/>
          </p:nvSpPr>
          <p:spPr>
            <a:xfrm>
              <a:off x="152400" y="4800600"/>
              <a:ext cx="4648200" cy="731520"/>
            </a:xfrm>
            <a:prstGeom prst="rect">
              <a:avLst/>
            </a:prstGeom>
            <a:solidFill>
              <a:schemeClr val="accent1">
                <a:lumMod val="40000"/>
                <a:lumOff val="6000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char[24]</a:t>
              </a:r>
              <a:endParaRPr lang="en-US" dirty="0">
                <a:solidFill>
                  <a:schemeClr val="tx1"/>
                </a:solidFill>
              </a:endParaRPr>
            </a:p>
          </p:txBody>
        </p:sp>
        <p:sp>
          <p:nvSpPr>
            <p:cNvPr id="38" name="Rectangle 37"/>
            <p:cNvSpPr/>
            <p:nvPr/>
          </p:nvSpPr>
          <p:spPr>
            <a:xfrm>
              <a:off x="152400" y="5541264"/>
              <a:ext cx="4648200" cy="731520"/>
            </a:xfrm>
            <a:prstGeom prst="rect">
              <a:avLst/>
            </a:prstGeom>
            <a:solidFill>
              <a:schemeClr val="accent1">
                <a:lumMod val="40000"/>
                <a:lumOff val="60000"/>
              </a:schemeClr>
            </a:solidFill>
            <a:ln w="25400" cap="flat">
              <a:solidFill>
                <a:schemeClr val="tx1"/>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char[17]</a:t>
              </a:r>
              <a:endParaRPr lang="en-US" dirty="0">
                <a:solidFill>
                  <a:schemeClr val="tx1"/>
                </a:solidFill>
              </a:endParaRPr>
            </a:p>
          </p:txBody>
        </p:sp>
        <p:sp>
          <p:nvSpPr>
            <p:cNvPr id="41" name="Rectangle 40"/>
            <p:cNvSpPr/>
            <p:nvPr/>
          </p:nvSpPr>
          <p:spPr>
            <a:xfrm>
              <a:off x="152400" y="2201919"/>
              <a:ext cx="4648200" cy="376689"/>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unused</a:t>
              </a:r>
              <a:endParaRPr lang="en-US" dirty="0">
                <a:solidFill>
                  <a:schemeClr val="tx1"/>
                </a:solidFill>
              </a:endParaRPr>
            </a:p>
          </p:txBody>
        </p:sp>
      </p:grpSp>
      <p:grpSp>
        <p:nvGrpSpPr>
          <p:cNvPr id="44" name="Group 43"/>
          <p:cNvGrpSpPr/>
          <p:nvPr/>
        </p:nvGrpSpPr>
        <p:grpSpPr>
          <a:xfrm>
            <a:off x="5029198" y="1600200"/>
            <a:ext cx="3962402" cy="4724400"/>
            <a:chOff x="5029198" y="1600200"/>
            <a:chExt cx="3962402" cy="4724400"/>
          </a:xfrm>
        </p:grpSpPr>
        <p:sp>
          <p:nvSpPr>
            <p:cNvPr id="4" name="AutoShape 399"/>
            <p:cNvSpPr>
              <a:spLocks noChangeArrowheads="1"/>
            </p:cNvSpPr>
            <p:nvPr/>
          </p:nvSpPr>
          <p:spPr bwMode="auto">
            <a:xfrm>
              <a:off x="5029198" y="4648200"/>
              <a:ext cx="3962401" cy="1676400"/>
            </a:xfrm>
            <a:prstGeom prst="roundRect">
              <a:avLst>
                <a:gd name="adj" fmla="val 16667"/>
              </a:avLst>
            </a:prstGeom>
            <a:solidFill>
              <a:srgbClr val="FFFFFF"/>
            </a:solidFill>
            <a:ln w="28575">
              <a:solidFill>
                <a:schemeClr val="tx1"/>
              </a:solidFill>
              <a:round/>
              <a:headEnd/>
              <a:tailEnd/>
            </a:ln>
          </p:spPr>
          <p:txBody>
            <a:bodyPr wrap="none" anchor="ctr">
              <a:prstTxWarp prst="textNoShape">
                <a:avLst/>
              </a:prstTxWarp>
            </a:bodyPr>
            <a:lstStyle/>
            <a:p>
              <a:endParaRPr lang="en-US" sz="1200">
                <a:latin typeface="Lucida Sans"/>
              </a:endParaRPr>
            </a:p>
          </p:txBody>
        </p:sp>
        <p:sp>
          <p:nvSpPr>
            <p:cNvPr id="5" name="AutoShape 376"/>
            <p:cNvSpPr>
              <a:spLocks noChangeArrowheads="1"/>
            </p:cNvSpPr>
            <p:nvPr/>
          </p:nvSpPr>
          <p:spPr bwMode="auto">
            <a:xfrm>
              <a:off x="5029200" y="2201919"/>
              <a:ext cx="3962400" cy="2236792"/>
            </a:xfrm>
            <a:prstGeom prst="roundRect">
              <a:avLst>
                <a:gd name="adj" fmla="val 16667"/>
              </a:avLst>
            </a:prstGeom>
            <a:solidFill>
              <a:srgbClr val="FFFFFF"/>
            </a:solidFill>
            <a:ln w="28575">
              <a:solidFill>
                <a:schemeClr val="tx1"/>
              </a:solidFill>
              <a:round/>
              <a:headEnd/>
              <a:tailEnd/>
            </a:ln>
          </p:spPr>
          <p:txBody>
            <a:bodyPr wrap="none" anchor="ctr">
              <a:prstTxWarp prst="textNoShape">
                <a:avLst/>
              </a:prstTxWarp>
            </a:bodyPr>
            <a:lstStyle/>
            <a:p>
              <a:endParaRPr lang="en-US">
                <a:latin typeface="Lucida Sans"/>
              </a:endParaRPr>
            </a:p>
          </p:txBody>
        </p:sp>
        <p:sp>
          <p:nvSpPr>
            <p:cNvPr id="15" name="Text Box 522"/>
            <p:cNvSpPr txBox="1">
              <a:spLocks noChangeArrowheads="1"/>
            </p:cNvSpPr>
            <p:nvPr/>
          </p:nvSpPr>
          <p:spPr bwMode="auto">
            <a:xfrm>
              <a:off x="5486400" y="2228910"/>
              <a:ext cx="1219200" cy="369332"/>
            </a:xfrm>
            <a:prstGeom prst="rect">
              <a:avLst/>
            </a:prstGeom>
            <a:noFill/>
            <a:ln w="9525">
              <a:noFill/>
              <a:miter lim="800000"/>
              <a:headEnd/>
              <a:tailEnd/>
            </a:ln>
          </p:spPr>
          <p:txBody>
            <a:bodyPr wrap="square">
              <a:prstTxWarp prst="textNoShape">
                <a:avLst/>
              </a:prstTxWarp>
              <a:spAutoFit/>
            </a:bodyPr>
            <a:lstStyle/>
            <a:p>
              <a:r>
                <a:rPr lang="en-US" b="1" dirty="0">
                  <a:latin typeface="Lucida Sans"/>
                </a:rPr>
                <a:t>Class 1</a:t>
              </a:r>
            </a:p>
          </p:txBody>
        </p:sp>
        <p:sp>
          <p:nvSpPr>
            <p:cNvPr id="16" name="Text Box 527"/>
            <p:cNvSpPr txBox="1">
              <a:spLocks noChangeArrowheads="1"/>
            </p:cNvSpPr>
            <p:nvPr/>
          </p:nvSpPr>
          <p:spPr bwMode="auto">
            <a:xfrm>
              <a:off x="5486400" y="4736068"/>
              <a:ext cx="1118152" cy="369332"/>
            </a:xfrm>
            <a:prstGeom prst="rect">
              <a:avLst/>
            </a:prstGeom>
            <a:noFill/>
            <a:ln w="9525">
              <a:noFill/>
              <a:miter lim="800000"/>
              <a:headEnd/>
              <a:tailEnd/>
            </a:ln>
          </p:spPr>
          <p:txBody>
            <a:bodyPr wrap="square">
              <a:prstTxWarp prst="textNoShape">
                <a:avLst/>
              </a:prstTxWarp>
              <a:spAutoFit/>
            </a:bodyPr>
            <a:lstStyle/>
            <a:p>
              <a:r>
                <a:rPr lang="en-US" b="1" dirty="0">
                  <a:latin typeface="Lucida Sans"/>
                </a:rPr>
                <a:t>Class 2</a:t>
              </a:r>
            </a:p>
          </p:txBody>
        </p:sp>
        <p:sp>
          <p:nvSpPr>
            <p:cNvPr id="18" name="Text Box 530"/>
            <p:cNvSpPr txBox="1">
              <a:spLocks noChangeArrowheads="1"/>
            </p:cNvSpPr>
            <p:nvPr/>
          </p:nvSpPr>
          <p:spPr bwMode="auto">
            <a:xfrm>
              <a:off x="5029199" y="5230808"/>
              <a:ext cx="1141343" cy="276999"/>
            </a:xfrm>
            <a:prstGeom prst="rect">
              <a:avLst/>
            </a:prstGeom>
            <a:noFill/>
            <a:ln w="9525">
              <a:noFill/>
              <a:miter lim="800000"/>
              <a:headEnd/>
              <a:tailEnd/>
            </a:ln>
          </p:spPr>
          <p:txBody>
            <a:bodyPr wrap="square">
              <a:prstTxWarp prst="textNoShape">
                <a:avLst/>
              </a:prstTxWarp>
              <a:spAutoFit/>
            </a:bodyPr>
            <a:lstStyle/>
            <a:p>
              <a:r>
                <a:rPr lang="en-US" sz="1200">
                  <a:latin typeface="Lucida Sans"/>
                </a:rPr>
                <a:t>Composition</a:t>
              </a:r>
            </a:p>
          </p:txBody>
        </p:sp>
        <p:sp>
          <p:nvSpPr>
            <p:cNvPr id="19" name="Text Box 531"/>
            <p:cNvSpPr txBox="1">
              <a:spLocks noChangeArrowheads="1"/>
            </p:cNvSpPr>
            <p:nvPr/>
          </p:nvSpPr>
          <p:spPr bwMode="auto">
            <a:xfrm>
              <a:off x="5029200" y="2643243"/>
              <a:ext cx="1371600" cy="276999"/>
            </a:xfrm>
            <a:prstGeom prst="rect">
              <a:avLst/>
            </a:prstGeom>
            <a:noFill/>
            <a:ln w="9525">
              <a:noFill/>
              <a:miter lim="800000"/>
              <a:headEnd/>
              <a:tailEnd/>
            </a:ln>
          </p:spPr>
          <p:txBody>
            <a:bodyPr wrap="square">
              <a:prstTxWarp prst="textNoShape">
                <a:avLst/>
              </a:prstTxWarp>
              <a:spAutoFit/>
            </a:bodyPr>
            <a:lstStyle/>
            <a:p>
              <a:r>
                <a:rPr lang="en-US" sz="1200" dirty="0">
                  <a:latin typeface="Lucida Sans"/>
                </a:rPr>
                <a:t>Composition</a:t>
              </a:r>
            </a:p>
          </p:txBody>
        </p:sp>
        <p:sp>
          <p:nvSpPr>
            <p:cNvPr id="21" name="TextBox 20"/>
            <p:cNvSpPr txBox="1"/>
            <p:nvPr/>
          </p:nvSpPr>
          <p:spPr>
            <a:xfrm>
              <a:off x="5181600" y="1600200"/>
              <a:ext cx="2346716" cy="400110"/>
            </a:xfrm>
            <a:prstGeom prst="rect">
              <a:avLst/>
            </a:prstGeom>
            <a:noFill/>
          </p:spPr>
          <p:txBody>
            <a:bodyPr wrap="none" rtlCol="0">
              <a:spAutoFit/>
            </a:bodyPr>
            <a:lstStyle/>
            <a:p>
              <a:r>
                <a:rPr lang="en-US" sz="2000" dirty="0" err="1" smtClean="0"/>
                <a:t>Laika’s</a:t>
              </a:r>
              <a:r>
                <a:rPr lang="en-US" sz="2000" dirty="0" smtClean="0"/>
                <a:t> Classification</a:t>
              </a:r>
              <a:endParaRPr lang="en-US" sz="2000" dirty="0"/>
            </a:p>
          </p:txBody>
        </p:sp>
      </p:grpSp>
      <p:grpSp>
        <p:nvGrpSpPr>
          <p:cNvPr id="45" name="Group 44"/>
          <p:cNvGrpSpPr/>
          <p:nvPr/>
        </p:nvGrpSpPr>
        <p:grpSpPr>
          <a:xfrm>
            <a:off x="6172200" y="2643243"/>
            <a:ext cx="2590800" cy="2690757"/>
            <a:chOff x="6172200" y="2643243"/>
            <a:chExt cx="2590800" cy="2690757"/>
          </a:xfrm>
        </p:grpSpPr>
        <p:sp>
          <p:nvSpPr>
            <p:cNvPr id="14" name="Text Box 521"/>
            <p:cNvSpPr txBox="1">
              <a:spLocks noChangeArrowheads="1"/>
            </p:cNvSpPr>
            <p:nvPr/>
          </p:nvSpPr>
          <p:spPr bwMode="auto">
            <a:xfrm>
              <a:off x="6172200" y="2643243"/>
              <a:ext cx="2438400" cy="276999"/>
            </a:xfrm>
            <a:prstGeom prst="rect">
              <a:avLst/>
            </a:prstGeom>
            <a:solidFill>
              <a:schemeClr val="bg1"/>
            </a:solidFill>
            <a:ln w="9525">
              <a:noFill/>
              <a:miter lim="800000"/>
              <a:headEnd/>
              <a:tailEnd/>
            </a:ln>
          </p:spPr>
          <p:txBody>
            <a:bodyPr wrap="square">
              <a:prstTxWarp prst="textNoShape">
                <a:avLst/>
              </a:prstTxWarp>
              <a:spAutoFit/>
            </a:bodyPr>
            <a:lstStyle/>
            <a:p>
              <a:r>
                <a:rPr lang="en-US" sz="1200" dirty="0">
                  <a:latin typeface="Lucida Sans"/>
                </a:rPr>
                <a:t>Address        Array?       Blocks</a:t>
              </a:r>
            </a:p>
          </p:txBody>
        </p:sp>
        <p:sp>
          <p:nvSpPr>
            <p:cNvPr id="17" name="Text Box 529"/>
            <p:cNvSpPr txBox="1">
              <a:spLocks noChangeArrowheads="1"/>
            </p:cNvSpPr>
            <p:nvPr/>
          </p:nvSpPr>
          <p:spPr bwMode="auto">
            <a:xfrm>
              <a:off x="6216926" y="5057001"/>
              <a:ext cx="2546074" cy="276999"/>
            </a:xfrm>
            <a:prstGeom prst="rect">
              <a:avLst/>
            </a:prstGeom>
            <a:solidFill>
              <a:schemeClr val="bg1"/>
            </a:solidFill>
            <a:ln w="9525">
              <a:noFill/>
              <a:miter lim="800000"/>
              <a:headEnd/>
              <a:tailEnd/>
            </a:ln>
          </p:spPr>
          <p:txBody>
            <a:bodyPr wrap="square">
              <a:prstTxWarp prst="textNoShape">
                <a:avLst/>
              </a:prstTxWarp>
              <a:spAutoFit/>
            </a:bodyPr>
            <a:lstStyle/>
            <a:p>
              <a:r>
                <a:rPr lang="en-US" sz="1200" dirty="0">
                  <a:latin typeface="Lucida Sans"/>
                </a:rPr>
                <a:t>Address        Array?       Blocks</a:t>
              </a:r>
            </a:p>
          </p:txBody>
        </p:sp>
      </p:grpSp>
      <p:sp>
        <p:nvSpPr>
          <p:cNvPr id="2" name="Title 1"/>
          <p:cNvSpPr>
            <a:spLocks noGrp="1"/>
          </p:cNvSpPr>
          <p:nvPr>
            <p:ph type="title"/>
          </p:nvPr>
        </p:nvSpPr>
        <p:spPr/>
        <p:txBody>
          <a:bodyPr/>
          <a:lstStyle/>
          <a:p>
            <a:r>
              <a:rPr lang="en-US" dirty="0" smtClean="0"/>
              <a:t>The Key Diagram</a:t>
            </a:r>
            <a:endParaRPr lang="en-US" dirty="0"/>
          </a:p>
        </p:txBody>
      </p:sp>
      <p:graphicFrame>
        <p:nvGraphicFramePr>
          <p:cNvPr id="7" name="Group 525"/>
          <p:cNvGraphicFramePr>
            <a:graphicFrameLocks noGrp="1"/>
          </p:cNvGraphicFramePr>
          <p:nvPr/>
        </p:nvGraphicFramePr>
        <p:xfrm>
          <a:off x="5181600" y="3036630"/>
          <a:ext cx="838200" cy="1097280"/>
        </p:xfrm>
        <a:graphic>
          <a:graphicData uri="http://schemas.openxmlformats.org/drawingml/2006/table">
            <a:tbl>
              <a:tblPr/>
              <a:tblGrid>
                <a:gridCol w="838200"/>
              </a:tblGrid>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Class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Class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Class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Integer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Group 505"/>
          <p:cNvGraphicFramePr>
            <a:graphicFrameLocks noGrp="1"/>
          </p:cNvGraphicFramePr>
          <p:nvPr/>
        </p:nvGraphicFramePr>
        <p:xfrm>
          <a:off x="6172200" y="2945190"/>
          <a:ext cx="2667000" cy="274320"/>
        </p:xfrm>
        <a:graphic>
          <a:graphicData uri="http://schemas.openxmlformats.org/drawingml/2006/table">
            <a:tbl>
              <a:tblPr/>
              <a:tblGrid>
                <a:gridCol w="977900"/>
                <a:gridCol w="800100"/>
                <a:gridCol w="889000"/>
              </a:tblGrid>
              <a:tr h="138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0AAD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 name="Group 506"/>
          <p:cNvGraphicFramePr>
            <a:graphicFrameLocks noGrp="1"/>
          </p:cNvGraphicFramePr>
          <p:nvPr/>
        </p:nvGraphicFramePr>
        <p:xfrm>
          <a:off x="6172200" y="3406831"/>
          <a:ext cx="2667000" cy="274320"/>
        </p:xfrm>
        <a:graphic>
          <a:graphicData uri="http://schemas.openxmlformats.org/drawingml/2006/table">
            <a:tbl>
              <a:tblPr/>
              <a:tblGrid>
                <a:gridCol w="977900"/>
                <a:gridCol w="800100"/>
                <a:gridCol w="889000"/>
              </a:tblGrid>
              <a:tr h="138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AAAD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 name="Group 507"/>
          <p:cNvGraphicFramePr>
            <a:graphicFrameLocks noGrp="1"/>
          </p:cNvGraphicFramePr>
          <p:nvPr/>
        </p:nvGraphicFramePr>
        <p:xfrm>
          <a:off x="6172200" y="3954518"/>
          <a:ext cx="2667000" cy="274320"/>
        </p:xfrm>
        <a:graphic>
          <a:graphicData uri="http://schemas.openxmlformats.org/drawingml/2006/table">
            <a:tbl>
              <a:tblPr/>
              <a:tblGrid>
                <a:gridCol w="977900"/>
                <a:gridCol w="800100"/>
                <a:gridCol w="889000"/>
              </a:tblGrid>
              <a:tr h="138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A0AD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 name="Group 508"/>
          <p:cNvGraphicFramePr>
            <a:graphicFrameLocks noGrp="1"/>
          </p:cNvGraphicFramePr>
          <p:nvPr/>
        </p:nvGraphicFramePr>
        <p:xfrm>
          <a:off x="6205330" y="5346849"/>
          <a:ext cx="2633870" cy="291951"/>
        </p:xfrm>
        <a:graphic>
          <a:graphicData uri="http://schemas.openxmlformats.org/drawingml/2006/table">
            <a:tbl>
              <a:tblPr/>
              <a:tblGrid>
                <a:gridCol w="965752"/>
                <a:gridCol w="790161"/>
                <a:gridCol w="877957"/>
              </a:tblGrid>
              <a:tr h="291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Yes; x3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SSSD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 name="Group 509"/>
          <p:cNvGraphicFramePr>
            <a:graphicFrameLocks noGrp="1"/>
          </p:cNvGraphicFramePr>
          <p:nvPr/>
        </p:nvGraphicFramePr>
        <p:xfrm>
          <a:off x="6205330" y="5804049"/>
          <a:ext cx="2633870" cy="291951"/>
        </p:xfrm>
        <a:graphic>
          <a:graphicData uri="http://schemas.openxmlformats.org/drawingml/2006/table">
            <a:tbl>
              <a:tblPr/>
              <a:tblGrid>
                <a:gridCol w="965752"/>
                <a:gridCol w="790161"/>
                <a:gridCol w="877957"/>
              </a:tblGrid>
              <a:tr h="291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0x650088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Yes; x2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SSDD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 name="Group 526"/>
          <p:cNvGraphicFramePr>
            <a:graphicFrameLocks noGrp="1"/>
          </p:cNvGraphicFramePr>
          <p:nvPr/>
        </p:nvGraphicFramePr>
        <p:xfrm>
          <a:off x="5105399" y="5535607"/>
          <a:ext cx="877957" cy="291951"/>
        </p:xfrm>
        <a:graphic>
          <a:graphicData uri="http://schemas.openxmlformats.org/drawingml/2006/table">
            <a:tbl>
              <a:tblPr/>
              <a:tblGrid>
                <a:gridCol w="877957"/>
              </a:tblGrid>
              <a:tr h="291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Lucida Sans" charset="0"/>
                          <a:ea typeface="ＭＳ Ｐゴシック" charset="-128"/>
                          <a:cs typeface="ＭＳ Ｐゴシック" charset="-128"/>
                        </a:rPr>
                        <a:t>String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TextBox 19"/>
          <p:cNvSpPr txBox="1"/>
          <p:nvPr/>
        </p:nvSpPr>
        <p:spPr>
          <a:xfrm>
            <a:off x="1011860" y="1619310"/>
            <a:ext cx="3026740" cy="400110"/>
          </a:xfrm>
          <a:prstGeom prst="rect">
            <a:avLst/>
          </a:prstGeom>
          <a:noFill/>
        </p:spPr>
        <p:txBody>
          <a:bodyPr wrap="none" rtlCol="0">
            <a:spAutoFit/>
          </a:bodyPr>
          <a:lstStyle/>
          <a:p>
            <a:r>
              <a:rPr lang="en-US" sz="2000" dirty="0" smtClean="0"/>
              <a:t>A small section of the heap</a:t>
            </a:r>
            <a:endParaRPr lang="en-US" sz="2000" dirty="0"/>
          </a:p>
        </p:txBody>
      </p:sp>
      <p:pic>
        <p:nvPicPr>
          <p:cNvPr id="39" name="Picture 38" descr="str_list.jpg"/>
          <p:cNvPicPr>
            <a:picLocks noChangeAspect="1"/>
          </p:cNvPicPr>
          <p:nvPr/>
        </p:nvPicPr>
        <p:blipFill>
          <a:blip r:embed="rId3"/>
          <a:stretch>
            <a:fillRect/>
          </a:stretch>
        </p:blipFill>
        <p:spPr>
          <a:xfrm>
            <a:off x="5270550" y="2514600"/>
            <a:ext cx="3568650" cy="1693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is some math</a:t>
            </a:r>
            <a:endParaRPr lang="en-US" dirty="0"/>
          </a:p>
        </p:txBody>
      </p:sp>
      <p:sp>
        <p:nvSpPr>
          <p:cNvPr id="3" name="Content Placeholder 2"/>
          <p:cNvSpPr>
            <a:spLocks noGrp="1"/>
          </p:cNvSpPr>
          <p:nvPr>
            <p:ph idx="1"/>
          </p:nvPr>
        </p:nvSpPr>
        <p:spPr>
          <a:xfrm>
            <a:off x="457200" y="1828800"/>
            <a:ext cx="8229600" cy="4343400"/>
          </a:xfrm>
        </p:spPr>
        <p:txBody>
          <a:bodyPr>
            <a:normAutofit/>
          </a:bodyPr>
          <a:lstStyle/>
          <a:p>
            <a:r>
              <a:rPr lang="en-US" dirty="0" smtClean="0"/>
              <a:t>Lots of quantitative questions:		</a:t>
            </a:r>
          </a:p>
          <a:p>
            <a:pPr lvl="1"/>
            <a:r>
              <a:rPr lang="en-US" dirty="0" smtClean="0"/>
              <a:t>Should we put object X into Class A or Class B</a:t>
            </a:r>
          </a:p>
          <a:p>
            <a:pPr lvl="1"/>
            <a:r>
              <a:rPr lang="en-US" dirty="0" smtClean="0"/>
              <a:t>Should we merge Class A and Class B</a:t>
            </a:r>
          </a:p>
          <a:p>
            <a:r>
              <a:rPr lang="en-US" dirty="0" smtClean="0"/>
              <a:t>We used a standard unsupervised Bayesian classifier – see the paper for details</a:t>
            </a:r>
          </a:p>
          <a:p>
            <a:r>
              <a:rPr lang="en-US" dirty="0" smtClean="0"/>
              <a:t>Provides a single (very large) equation that measures how good a given solution 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Laika</a:t>
            </a:r>
            <a:r>
              <a:rPr lang="en-US" dirty="0" smtClean="0"/>
              <a:t>, the first Space Dog</a:t>
            </a:r>
            <a:endParaRPr lang="en-US" dirty="0"/>
          </a:p>
        </p:txBody>
      </p:sp>
      <p:sp>
        <p:nvSpPr>
          <p:cNvPr id="3" name="Content Placeholder 2"/>
          <p:cNvSpPr>
            <a:spLocks noGrp="1"/>
          </p:cNvSpPr>
          <p:nvPr>
            <p:ph idx="1"/>
          </p:nvPr>
        </p:nvSpPr>
        <p:spPr>
          <a:xfrm>
            <a:off x="457200" y="1775191"/>
            <a:ext cx="8229600" cy="1120409"/>
          </a:xfrm>
        </p:spPr>
        <p:txBody>
          <a:bodyPr/>
          <a:lstStyle/>
          <a:p>
            <a:r>
              <a:rPr lang="en-US" dirty="0" smtClean="0"/>
              <a:t>Implemented in Lisp; about 5000 lines</a:t>
            </a:r>
          </a:p>
          <a:p>
            <a:r>
              <a:rPr lang="en-US" dirty="0" smtClean="0"/>
              <a:t>Tries to optimize Bayesian model</a:t>
            </a:r>
            <a:endParaRPr lang="en-US" dirty="0"/>
          </a:p>
        </p:txBody>
      </p:sp>
      <p:pic>
        <p:nvPicPr>
          <p:cNvPr id="4" name="Picture 3" descr="laika.jpg"/>
          <p:cNvPicPr>
            <a:picLocks noChangeAspect="1"/>
          </p:cNvPicPr>
          <p:nvPr/>
        </p:nvPicPr>
        <p:blipFill>
          <a:blip r:embed="rId2"/>
          <a:stretch>
            <a:fillRect/>
          </a:stretch>
        </p:blipFill>
        <p:spPr>
          <a:xfrm>
            <a:off x="1778000" y="3008376"/>
            <a:ext cx="5156200" cy="35062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in Practice</a:t>
            </a:r>
            <a:endParaRPr lang="en-US" dirty="0"/>
          </a:p>
        </p:txBody>
      </p:sp>
      <p:sp>
        <p:nvSpPr>
          <p:cNvPr id="3" name="Content Placeholder 2"/>
          <p:cNvSpPr>
            <a:spLocks noGrp="1"/>
          </p:cNvSpPr>
          <p:nvPr>
            <p:ph idx="1"/>
          </p:nvPr>
        </p:nvSpPr>
        <p:spPr/>
        <p:txBody>
          <a:bodyPr>
            <a:normAutofit/>
          </a:bodyPr>
          <a:lstStyle/>
          <a:p>
            <a:r>
              <a:rPr lang="en-US" dirty="0" smtClean="0"/>
              <a:t>Computationally expensive problem</a:t>
            </a:r>
          </a:p>
          <a:p>
            <a:r>
              <a:rPr lang="en-US" dirty="0" smtClean="0"/>
              <a:t>Only 30% of objects contain pointers</a:t>
            </a:r>
          </a:p>
          <a:p>
            <a:pPr lvl="1"/>
            <a:r>
              <a:rPr lang="en-US" dirty="0" smtClean="0"/>
              <a:t>A large number of strings</a:t>
            </a:r>
          </a:p>
          <a:p>
            <a:pPr lvl="1"/>
            <a:r>
              <a:rPr lang="en-US" dirty="0" smtClean="0"/>
              <a:t>Typed pointers are necessary</a:t>
            </a:r>
          </a:p>
          <a:p>
            <a:r>
              <a:rPr lang="en-US" dirty="0" smtClean="0"/>
              <a:t>Overly clever programming practices</a:t>
            </a:r>
          </a:p>
          <a:p>
            <a:pPr lvl="1"/>
            <a:r>
              <a:rPr lang="en-US" dirty="0" smtClean="0"/>
              <a:t>Unions</a:t>
            </a:r>
          </a:p>
          <a:p>
            <a:pPr lvl="1"/>
            <a:r>
              <a:rPr lang="en-US" dirty="0" smtClean="0"/>
              <a:t>Tail accumulator arrays</a:t>
            </a:r>
          </a:p>
          <a:p>
            <a:pPr lvl="2"/>
            <a:r>
              <a:rPr lang="en-US" dirty="0" smtClean="0"/>
              <a:t>The X Window Developers in particular used a lot of tail accumulator arrays, and we used a lot of X apps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Laika’s</a:t>
            </a:r>
            <a:r>
              <a:rPr lang="en-US" dirty="0" smtClean="0"/>
              <a:t> Accuracy</a:t>
            </a:r>
            <a:endParaRPr lang="en-US" dirty="0"/>
          </a:p>
        </p:txBody>
      </p:sp>
      <p:sp>
        <p:nvSpPr>
          <p:cNvPr id="3" name="Content Placeholder 2"/>
          <p:cNvSpPr>
            <a:spLocks noGrp="1"/>
          </p:cNvSpPr>
          <p:nvPr>
            <p:ph idx="1"/>
          </p:nvPr>
        </p:nvSpPr>
        <p:spPr/>
        <p:txBody>
          <a:bodyPr>
            <a:normAutofit/>
          </a:bodyPr>
          <a:lstStyle/>
          <a:p>
            <a:r>
              <a:rPr lang="en-US" dirty="0" smtClean="0"/>
              <a:t>Ran programs in GDB to get ground truth</a:t>
            </a:r>
          </a:p>
          <a:p>
            <a:r>
              <a:rPr lang="en-US" dirty="0" smtClean="0"/>
              <a:t>7 test programs</a:t>
            </a:r>
          </a:p>
          <a:p>
            <a:pPr lvl="1"/>
            <a:r>
              <a:rPr lang="en-US" dirty="0" smtClean="0"/>
              <a:t>Averaged 4000 objects and 50 classes</a:t>
            </a:r>
          </a:p>
          <a:p>
            <a:r>
              <a:rPr lang="en-US" dirty="0" smtClean="0"/>
              <a:t>Measured probability </a:t>
            </a:r>
            <a:r>
              <a:rPr lang="en-US" dirty="0" err="1" smtClean="0"/>
              <a:t>Laika</a:t>
            </a:r>
            <a:r>
              <a:rPr lang="en-US" dirty="0" smtClean="0"/>
              <a:t> placed objects into the correct classes</a:t>
            </a:r>
          </a:p>
          <a:p>
            <a:pPr lvl="1"/>
            <a:r>
              <a:rPr lang="en-US" dirty="0" err="1" smtClean="0"/>
              <a:t>p(real|laika</a:t>
            </a:r>
            <a:r>
              <a:rPr lang="en-US" dirty="0" smtClean="0"/>
              <a:t>), </a:t>
            </a:r>
            <a:r>
              <a:rPr lang="en-US" dirty="0" err="1" smtClean="0"/>
              <a:t>p(laika|real</a:t>
            </a:r>
            <a:r>
              <a:rPr lang="en-US" dirty="0" smtClean="0"/>
              <a:t>)</a:t>
            </a:r>
          </a:p>
          <a:p>
            <a:r>
              <a:rPr lang="en-US" dirty="0" smtClean="0"/>
              <a:t>Without </a:t>
            </a:r>
            <a:r>
              <a:rPr lang="en-US" dirty="0" err="1" smtClean="0"/>
              <a:t>malloc</a:t>
            </a:r>
            <a:r>
              <a:rPr lang="en-US" dirty="0" smtClean="0"/>
              <a:t> info</a:t>
            </a:r>
            <a:r>
              <a:rPr lang="en-US" b="1" dirty="0" smtClean="0"/>
              <a:t>: 0.68 </a:t>
            </a:r>
            <a:r>
              <a:rPr lang="en-US" dirty="0" smtClean="0"/>
              <a:t>and </a:t>
            </a:r>
            <a:r>
              <a:rPr lang="en-US" b="1" dirty="0" smtClean="0"/>
              <a:t>0.65</a:t>
            </a:r>
          </a:p>
          <a:p>
            <a:r>
              <a:rPr lang="en-US" dirty="0" smtClean="0"/>
              <a:t>With </a:t>
            </a:r>
            <a:r>
              <a:rPr lang="en-US" dirty="0" err="1" smtClean="0"/>
              <a:t>malloc</a:t>
            </a:r>
            <a:r>
              <a:rPr lang="en-US" dirty="0" smtClean="0"/>
              <a:t> info: </a:t>
            </a:r>
            <a:r>
              <a:rPr lang="en-US" b="1" dirty="0" smtClean="0"/>
              <a:t>0.80</a:t>
            </a:r>
            <a:r>
              <a:rPr lang="en-US" dirty="0" smtClean="0"/>
              <a:t> and </a:t>
            </a:r>
            <a:r>
              <a:rPr lang="en-US" b="1" dirty="0" smtClean="0"/>
              <a:t>0.70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Antivirus!</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structure based classifier</a:t>
            </a:r>
            <a:endParaRPr lang="en-US" dirty="0"/>
          </a:p>
        </p:txBody>
      </p:sp>
      <p:pic>
        <p:nvPicPr>
          <p:cNvPr id="8" name="Picture 7" descr="sources.jpg"/>
          <p:cNvPicPr>
            <a:picLocks noChangeAspect="1"/>
          </p:cNvPicPr>
          <p:nvPr/>
        </p:nvPicPr>
        <p:blipFill>
          <a:blip r:embed="rId3"/>
          <a:stretch>
            <a:fillRect/>
          </a:stretch>
        </p:blipFill>
        <p:spPr>
          <a:xfrm>
            <a:off x="5171768" y="2209800"/>
            <a:ext cx="3362632" cy="3551722"/>
          </a:xfrm>
          <a:prstGeom prst="rect">
            <a:avLst/>
          </a:prstGeom>
        </p:spPr>
      </p:pic>
      <p:pic>
        <p:nvPicPr>
          <p:cNvPr id="4" name="Picture 3" descr="sources.jpg"/>
          <p:cNvPicPr>
            <a:picLocks noChangeAspect="1"/>
          </p:cNvPicPr>
          <p:nvPr/>
        </p:nvPicPr>
        <p:blipFill>
          <a:blip r:embed="rId3"/>
          <a:stretch>
            <a:fillRect/>
          </a:stretch>
        </p:blipFill>
        <p:spPr>
          <a:xfrm>
            <a:off x="609600" y="2209800"/>
            <a:ext cx="3362632" cy="3551722"/>
          </a:xfrm>
          <a:prstGeom prst="rect">
            <a:avLst/>
          </a:prstGeom>
        </p:spPr>
      </p:pic>
      <p:sp>
        <p:nvSpPr>
          <p:cNvPr id="5" name="TextBox 4"/>
          <p:cNvSpPr txBox="1"/>
          <p:nvPr/>
        </p:nvSpPr>
        <p:spPr>
          <a:xfrm>
            <a:off x="4191000" y="3172361"/>
            <a:ext cx="710651" cy="1323439"/>
          </a:xfrm>
          <a:prstGeom prst="rect">
            <a:avLst/>
          </a:prstGeom>
          <a:noFill/>
        </p:spPr>
        <p:txBody>
          <a:bodyPr wrap="none" rtlCol="0">
            <a:spAutoFit/>
          </a:bodyPr>
          <a:lstStyle/>
          <a:p>
            <a:r>
              <a:rPr lang="en-US" sz="8000" dirty="0" smtClean="0"/>
              <a:t>=</a:t>
            </a:r>
            <a:endParaRPr lang="en-US" sz="8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 name="Rectangle 72"/>
          <p:cNvSpPr/>
          <p:nvPr/>
        </p:nvSpPr>
        <p:spPr>
          <a:xfrm>
            <a:off x="914400" y="1752600"/>
            <a:ext cx="3505200" cy="1676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Mixture Ratio I</a:t>
            </a:r>
            <a:endParaRPr lang="en-US" dirty="0"/>
          </a:p>
        </p:txBody>
      </p:sp>
      <p:sp>
        <p:nvSpPr>
          <p:cNvPr id="4" name="Rectangle 3"/>
          <p:cNvSpPr/>
          <p:nvPr/>
        </p:nvSpPr>
        <p:spPr>
          <a:xfrm>
            <a:off x="33528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Cl</a:t>
            </a:r>
            <a:endParaRPr lang="en-US" dirty="0"/>
          </a:p>
        </p:txBody>
      </p:sp>
      <p:sp>
        <p:nvSpPr>
          <p:cNvPr id="5" name="Rectangle 4"/>
          <p:cNvSpPr/>
          <p:nvPr/>
        </p:nvSpPr>
        <p:spPr>
          <a:xfrm>
            <a:off x="3581400" y="4648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33800" y="48006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86200" y="49530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822333" y="4126468"/>
            <a:ext cx="838052" cy="369332"/>
          </a:xfrm>
          <a:prstGeom prst="rect">
            <a:avLst/>
          </a:prstGeom>
          <a:noFill/>
        </p:spPr>
        <p:txBody>
          <a:bodyPr wrap="none" rtlCol="0">
            <a:spAutoFit/>
          </a:bodyPr>
          <a:lstStyle/>
          <a:p>
            <a:r>
              <a:rPr lang="en-US" dirty="0" smtClean="0"/>
              <a:t>Class 2</a:t>
            </a:r>
            <a:endParaRPr lang="en-US" dirty="0"/>
          </a:p>
        </p:txBody>
      </p:sp>
      <p:sp>
        <p:nvSpPr>
          <p:cNvPr id="36" name="Rectangle 35"/>
          <p:cNvSpPr/>
          <p:nvPr/>
        </p:nvSpPr>
        <p:spPr>
          <a:xfrm>
            <a:off x="10668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95400" y="46598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47800" y="48122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600200" y="49646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752600" y="51170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905000" y="52694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057400" y="54218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689847" y="4138136"/>
            <a:ext cx="825867" cy="369332"/>
          </a:xfrm>
          <a:prstGeom prst="rect">
            <a:avLst/>
          </a:prstGeom>
          <a:noFill/>
        </p:spPr>
        <p:txBody>
          <a:bodyPr wrap="none" rtlCol="0">
            <a:spAutoFit/>
          </a:bodyPr>
          <a:lstStyle/>
          <a:p>
            <a:r>
              <a:rPr lang="en-US" dirty="0" smtClean="0"/>
              <a:t>Class 1</a:t>
            </a:r>
            <a:endParaRPr lang="en-US" dirty="0"/>
          </a:p>
        </p:txBody>
      </p:sp>
      <p:sp>
        <p:nvSpPr>
          <p:cNvPr id="47" name="Rectangle 46"/>
          <p:cNvSpPr/>
          <p:nvPr/>
        </p:nvSpPr>
        <p:spPr>
          <a:xfrm>
            <a:off x="1143000" y="22098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143000" y="2743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905000" y="27432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667000" y="27432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429000" y="2743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29000" y="22098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667000" y="22098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892808" y="22098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2057400" y="1752600"/>
            <a:ext cx="1172116" cy="369332"/>
          </a:xfrm>
          <a:prstGeom prst="rect">
            <a:avLst/>
          </a:prstGeom>
          <a:noFill/>
        </p:spPr>
        <p:txBody>
          <a:bodyPr wrap="square" rtlCol="0">
            <a:spAutoFit/>
          </a:bodyPr>
          <a:lstStyle/>
          <a:p>
            <a:r>
              <a:rPr lang="en-US" dirty="0" smtClean="0"/>
              <a:t>Program 1</a:t>
            </a:r>
            <a:endParaRPr lang="en-US" dirty="0"/>
          </a:p>
        </p:txBody>
      </p:sp>
      <p:sp>
        <p:nvSpPr>
          <p:cNvPr id="91" name="TextBox 90"/>
          <p:cNvSpPr txBox="1"/>
          <p:nvPr/>
        </p:nvSpPr>
        <p:spPr>
          <a:xfrm>
            <a:off x="5943600" y="1706940"/>
            <a:ext cx="2743200" cy="1569660"/>
          </a:xfrm>
          <a:prstGeom prst="rect">
            <a:avLst/>
          </a:prstGeom>
          <a:noFill/>
        </p:spPr>
        <p:txBody>
          <a:bodyPr wrap="square" rtlCol="0">
            <a:spAutoFit/>
          </a:bodyPr>
          <a:lstStyle/>
          <a:p>
            <a:r>
              <a:rPr lang="en-US" sz="2400" dirty="0" smtClean="0"/>
              <a:t>Program; different colors represent objects of different types</a:t>
            </a:r>
            <a:endParaRPr lang="en-US" sz="2400" dirty="0"/>
          </a:p>
        </p:txBody>
      </p:sp>
      <p:sp>
        <p:nvSpPr>
          <p:cNvPr id="92" name="TextBox 91"/>
          <p:cNvSpPr txBox="1"/>
          <p:nvPr/>
        </p:nvSpPr>
        <p:spPr>
          <a:xfrm>
            <a:off x="5943600" y="4362272"/>
            <a:ext cx="2743200" cy="1200328"/>
          </a:xfrm>
          <a:prstGeom prst="rect">
            <a:avLst/>
          </a:prstGeom>
          <a:noFill/>
        </p:spPr>
        <p:txBody>
          <a:bodyPr wrap="square" rtlCol="0">
            <a:spAutoFit/>
          </a:bodyPr>
          <a:lstStyle/>
          <a:p>
            <a:r>
              <a:rPr lang="en-US" sz="2400" dirty="0" err="1" smtClean="0"/>
              <a:t>Laika</a:t>
            </a:r>
            <a:r>
              <a:rPr lang="en-US" sz="2400" dirty="0" smtClean="0"/>
              <a:t> correctly clusters those types into classes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 name="Rectangle 72"/>
          <p:cNvSpPr/>
          <p:nvPr/>
        </p:nvSpPr>
        <p:spPr>
          <a:xfrm>
            <a:off x="1066800" y="1752600"/>
            <a:ext cx="3276600" cy="1676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Mixture Ratio II</a:t>
            </a:r>
            <a:endParaRPr lang="en-US" dirty="0"/>
          </a:p>
        </p:txBody>
      </p:sp>
      <p:sp>
        <p:nvSpPr>
          <p:cNvPr id="4" name="Rectangle 3"/>
          <p:cNvSpPr/>
          <p:nvPr/>
        </p:nvSpPr>
        <p:spPr>
          <a:xfrm>
            <a:off x="33528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Cl</a:t>
            </a:r>
            <a:endParaRPr lang="en-US" dirty="0"/>
          </a:p>
        </p:txBody>
      </p:sp>
      <p:sp>
        <p:nvSpPr>
          <p:cNvPr id="5" name="Rectangle 4"/>
          <p:cNvSpPr/>
          <p:nvPr/>
        </p:nvSpPr>
        <p:spPr>
          <a:xfrm>
            <a:off x="3581400" y="4648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33800" y="48006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86200" y="49530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038600" y="51054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191000" y="52578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343400" y="5410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822333" y="4126468"/>
            <a:ext cx="838052" cy="369332"/>
          </a:xfrm>
          <a:prstGeom prst="rect">
            <a:avLst/>
          </a:prstGeom>
          <a:noFill/>
        </p:spPr>
        <p:txBody>
          <a:bodyPr wrap="none" rtlCol="0">
            <a:spAutoFit/>
          </a:bodyPr>
          <a:lstStyle/>
          <a:p>
            <a:r>
              <a:rPr lang="en-US" dirty="0" smtClean="0"/>
              <a:t>Class 2</a:t>
            </a:r>
            <a:endParaRPr lang="en-US" dirty="0"/>
          </a:p>
        </p:txBody>
      </p:sp>
      <p:sp>
        <p:nvSpPr>
          <p:cNvPr id="35" name="Rectangle 34"/>
          <p:cNvSpPr/>
          <p:nvPr/>
        </p:nvSpPr>
        <p:spPr>
          <a:xfrm>
            <a:off x="57150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943600" y="46598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096000" y="48122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48400" y="49646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400800" y="51170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52694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705600" y="54218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286574" y="4138136"/>
            <a:ext cx="824753" cy="369332"/>
          </a:xfrm>
          <a:prstGeom prst="rect">
            <a:avLst/>
          </a:prstGeom>
          <a:noFill/>
        </p:spPr>
        <p:txBody>
          <a:bodyPr wrap="none" rtlCol="0">
            <a:spAutoFit/>
          </a:bodyPr>
          <a:lstStyle/>
          <a:p>
            <a:r>
              <a:rPr lang="en-US" dirty="0" smtClean="0"/>
              <a:t>Class 3</a:t>
            </a:r>
            <a:endParaRPr lang="en-US" dirty="0"/>
          </a:p>
        </p:txBody>
      </p:sp>
      <p:sp>
        <p:nvSpPr>
          <p:cNvPr id="36" name="Rectangle 35"/>
          <p:cNvSpPr/>
          <p:nvPr/>
        </p:nvSpPr>
        <p:spPr>
          <a:xfrm>
            <a:off x="10668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95400" y="46598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47800" y="48122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600200" y="49646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752600" y="51170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905000" y="52694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057400" y="5421868"/>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689847" y="4138136"/>
            <a:ext cx="825867" cy="369332"/>
          </a:xfrm>
          <a:prstGeom prst="rect">
            <a:avLst/>
          </a:prstGeom>
          <a:noFill/>
        </p:spPr>
        <p:txBody>
          <a:bodyPr wrap="none" rtlCol="0">
            <a:spAutoFit/>
          </a:bodyPr>
          <a:lstStyle/>
          <a:p>
            <a:r>
              <a:rPr lang="en-US" dirty="0" smtClean="0"/>
              <a:t>Class 1</a:t>
            </a:r>
            <a:endParaRPr lang="en-US" dirty="0"/>
          </a:p>
        </p:txBody>
      </p:sp>
      <p:sp>
        <p:nvSpPr>
          <p:cNvPr id="47" name="Rectangle 46"/>
          <p:cNvSpPr/>
          <p:nvPr/>
        </p:nvSpPr>
        <p:spPr>
          <a:xfrm>
            <a:off x="1295400" y="22098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95400" y="2743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057400" y="27432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819400" y="27432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581400" y="2743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581400" y="22098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819400" y="2209800"/>
            <a:ext cx="762000" cy="533400"/>
          </a:xfrm>
          <a:prstGeom prst="rect">
            <a:avLst/>
          </a:prstGeom>
          <a:solidFill>
            <a:srgbClr val="FF0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057400" y="22098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2209800" y="1752600"/>
            <a:ext cx="1172116" cy="369332"/>
          </a:xfrm>
          <a:prstGeom prst="rect">
            <a:avLst/>
          </a:prstGeom>
          <a:noFill/>
        </p:spPr>
        <p:txBody>
          <a:bodyPr wrap="square" rtlCol="0">
            <a:spAutoFit/>
          </a:bodyPr>
          <a:lstStyle/>
          <a:p>
            <a:r>
              <a:rPr lang="en-US" dirty="0" smtClean="0"/>
              <a:t>Program 1</a:t>
            </a:r>
            <a:endParaRPr lang="en-US" dirty="0"/>
          </a:p>
        </p:txBody>
      </p:sp>
      <p:sp>
        <p:nvSpPr>
          <p:cNvPr id="75" name="Rectangle 74"/>
          <p:cNvSpPr/>
          <p:nvPr/>
        </p:nvSpPr>
        <p:spPr>
          <a:xfrm>
            <a:off x="4343400" y="1752600"/>
            <a:ext cx="3276600" cy="1676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p:nvSpPr>
        <p:spPr>
          <a:xfrm>
            <a:off x="4343400" y="22098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4343400" y="27432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105400" y="2743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867400" y="27432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6629400" y="27432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6629400" y="22098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5867400" y="22098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5105400" y="22098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257800" y="1752600"/>
            <a:ext cx="1172116" cy="369332"/>
          </a:xfrm>
          <a:prstGeom prst="rect">
            <a:avLst/>
          </a:prstGeom>
          <a:noFill/>
        </p:spPr>
        <p:txBody>
          <a:bodyPr wrap="square" rtlCol="0">
            <a:spAutoFit/>
          </a:bodyPr>
          <a:lstStyle/>
          <a:p>
            <a:r>
              <a:rPr lang="en-US" dirty="0" smtClean="0"/>
              <a:t>Program 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Antivirus Situation</a:t>
            </a:r>
            <a:endParaRPr lang="en-US" dirty="0"/>
          </a:p>
        </p:txBody>
      </p:sp>
      <p:pic>
        <p:nvPicPr>
          <p:cNvPr id="4" name="Content Placeholder 3" descr="antivirus_industry_10years.gif"/>
          <p:cNvPicPr>
            <a:picLocks noGrp="1" noChangeAspect="1"/>
          </p:cNvPicPr>
          <p:nvPr>
            <p:ph idx="1"/>
          </p:nvPr>
        </p:nvPicPr>
        <p:blipFill>
          <a:blip r:embed="rId3"/>
          <a:srcRect l="-18187" r="-18187"/>
          <a:stretch>
            <a:fillRect/>
          </a:stretch>
        </p:blipFill>
        <p:spPr>
          <a:xfrm>
            <a:off x="-381000" y="1447800"/>
            <a:ext cx="9837417" cy="5410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Mixture Ratio III</a:t>
            </a:r>
            <a:endParaRPr lang="en-US" dirty="0"/>
          </a:p>
        </p:txBody>
      </p:sp>
      <p:sp>
        <p:nvSpPr>
          <p:cNvPr id="4" name="Rectangle 3"/>
          <p:cNvSpPr/>
          <p:nvPr/>
        </p:nvSpPr>
        <p:spPr>
          <a:xfrm>
            <a:off x="28194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Cl</a:t>
            </a:r>
            <a:endParaRPr lang="en-US" dirty="0"/>
          </a:p>
        </p:txBody>
      </p:sp>
      <p:sp>
        <p:nvSpPr>
          <p:cNvPr id="5" name="Rectangle 4"/>
          <p:cNvSpPr/>
          <p:nvPr/>
        </p:nvSpPr>
        <p:spPr>
          <a:xfrm>
            <a:off x="3048000" y="46482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00400" y="48006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352800" y="49530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505200" y="51054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657600" y="52578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0" y="54102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88933" y="4126468"/>
            <a:ext cx="838052" cy="369332"/>
          </a:xfrm>
          <a:prstGeom prst="rect">
            <a:avLst/>
          </a:prstGeom>
          <a:noFill/>
        </p:spPr>
        <p:txBody>
          <a:bodyPr wrap="none" rtlCol="0">
            <a:spAutoFit/>
          </a:bodyPr>
          <a:lstStyle/>
          <a:p>
            <a:r>
              <a:rPr lang="en-US" dirty="0" smtClean="0"/>
              <a:t>Class 2</a:t>
            </a:r>
            <a:endParaRPr lang="en-US" dirty="0"/>
          </a:p>
        </p:txBody>
      </p:sp>
      <p:sp>
        <p:nvSpPr>
          <p:cNvPr id="42" name="TextBox 41"/>
          <p:cNvSpPr txBox="1"/>
          <p:nvPr/>
        </p:nvSpPr>
        <p:spPr>
          <a:xfrm>
            <a:off x="3276600" y="6160532"/>
            <a:ext cx="919655" cy="369332"/>
          </a:xfrm>
          <a:prstGeom prst="rect">
            <a:avLst/>
          </a:prstGeom>
          <a:noFill/>
        </p:spPr>
        <p:txBody>
          <a:bodyPr wrap="none" rtlCol="0">
            <a:spAutoFit/>
          </a:bodyPr>
          <a:lstStyle/>
          <a:p>
            <a:r>
              <a:rPr lang="en-US" dirty="0" smtClean="0"/>
              <a:t>MR=0.5</a:t>
            </a:r>
            <a:endParaRPr lang="en-US" dirty="0"/>
          </a:p>
        </p:txBody>
      </p:sp>
      <p:sp>
        <p:nvSpPr>
          <p:cNvPr id="35" name="Rectangle 34"/>
          <p:cNvSpPr/>
          <p:nvPr/>
        </p:nvSpPr>
        <p:spPr>
          <a:xfrm>
            <a:off x="51816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410200" y="46598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62600" y="48122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715000" y="49646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867400" y="51170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019800" y="52694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172200" y="5421868"/>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753174" y="4138136"/>
            <a:ext cx="824753" cy="369332"/>
          </a:xfrm>
          <a:prstGeom prst="rect">
            <a:avLst/>
          </a:prstGeom>
          <a:noFill/>
        </p:spPr>
        <p:txBody>
          <a:bodyPr wrap="none" rtlCol="0">
            <a:spAutoFit/>
          </a:bodyPr>
          <a:lstStyle/>
          <a:p>
            <a:r>
              <a:rPr lang="en-US" dirty="0" smtClean="0"/>
              <a:t>Class 3</a:t>
            </a:r>
            <a:endParaRPr lang="en-US" dirty="0"/>
          </a:p>
        </p:txBody>
      </p:sp>
      <p:sp>
        <p:nvSpPr>
          <p:cNvPr id="43" name="TextBox 42"/>
          <p:cNvSpPr txBox="1"/>
          <p:nvPr/>
        </p:nvSpPr>
        <p:spPr>
          <a:xfrm>
            <a:off x="5709745" y="6172200"/>
            <a:ext cx="912329" cy="369332"/>
          </a:xfrm>
          <a:prstGeom prst="rect">
            <a:avLst/>
          </a:prstGeom>
          <a:noFill/>
        </p:spPr>
        <p:txBody>
          <a:bodyPr wrap="none" rtlCol="0">
            <a:spAutoFit/>
          </a:bodyPr>
          <a:lstStyle/>
          <a:p>
            <a:r>
              <a:rPr lang="en-US" dirty="0" smtClean="0"/>
              <a:t>MR=1.0</a:t>
            </a:r>
            <a:endParaRPr lang="en-US" dirty="0"/>
          </a:p>
        </p:txBody>
      </p:sp>
      <p:sp>
        <p:nvSpPr>
          <p:cNvPr id="36" name="Rectangle 35"/>
          <p:cNvSpPr/>
          <p:nvPr/>
        </p:nvSpPr>
        <p:spPr>
          <a:xfrm>
            <a:off x="533400" y="4050268"/>
            <a:ext cx="1981200" cy="204573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62000" y="4659868"/>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914400" y="4812268"/>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066800" y="4964668"/>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219200" y="5117068"/>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371600" y="5269468"/>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524000" y="5421868"/>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156447" y="4138136"/>
            <a:ext cx="825867" cy="369332"/>
          </a:xfrm>
          <a:prstGeom prst="rect">
            <a:avLst/>
          </a:prstGeom>
          <a:noFill/>
        </p:spPr>
        <p:txBody>
          <a:bodyPr wrap="none" rtlCol="0">
            <a:spAutoFit/>
          </a:bodyPr>
          <a:lstStyle/>
          <a:p>
            <a:r>
              <a:rPr lang="en-US" dirty="0" smtClean="0"/>
              <a:t>Class 1</a:t>
            </a:r>
            <a:endParaRPr lang="en-US" dirty="0"/>
          </a:p>
        </p:txBody>
      </p:sp>
      <p:sp>
        <p:nvSpPr>
          <p:cNvPr id="45" name="TextBox 44"/>
          <p:cNvSpPr txBox="1"/>
          <p:nvPr/>
        </p:nvSpPr>
        <p:spPr>
          <a:xfrm>
            <a:off x="1145071" y="6172200"/>
            <a:ext cx="912329" cy="369332"/>
          </a:xfrm>
          <a:prstGeom prst="rect">
            <a:avLst/>
          </a:prstGeom>
          <a:noFill/>
        </p:spPr>
        <p:txBody>
          <a:bodyPr wrap="none" rtlCol="0">
            <a:spAutoFit/>
          </a:bodyPr>
          <a:lstStyle/>
          <a:p>
            <a:r>
              <a:rPr lang="en-US" dirty="0" smtClean="0"/>
              <a:t>MR=1.0</a:t>
            </a:r>
            <a:endParaRPr lang="en-US" dirty="0"/>
          </a:p>
        </p:txBody>
      </p:sp>
      <p:sp>
        <p:nvSpPr>
          <p:cNvPr id="50" name="Rectangle 49"/>
          <p:cNvSpPr/>
          <p:nvPr/>
        </p:nvSpPr>
        <p:spPr>
          <a:xfrm>
            <a:off x="3886200" y="3200400"/>
            <a:ext cx="762000" cy="533400"/>
          </a:xfrm>
          <a:prstGeom prst="rect">
            <a:avLst/>
          </a:prstGeom>
          <a:solidFill>
            <a:srgbClr val="0080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838200" y="3200400"/>
            <a:ext cx="762000" cy="533400"/>
          </a:xfrm>
          <a:prstGeom prst="rect">
            <a:avLst/>
          </a:prstGeom>
          <a:solidFill>
            <a:srgbClr val="0000FF"/>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ontent Placeholder 2"/>
          <p:cNvSpPr>
            <a:spLocks noGrp="1"/>
          </p:cNvSpPr>
          <p:nvPr>
            <p:ph idx="1"/>
          </p:nvPr>
        </p:nvSpPr>
        <p:spPr>
          <a:xfrm>
            <a:off x="457200" y="1752600"/>
            <a:ext cx="8229600" cy="1196609"/>
          </a:xfrm>
        </p:spPr>
        <p:txBody>
          <a:bodyPr>
            <a:normAutofit/>
          </a:bodyPr>
          <a:lstStyle/>
          <a:p>
            <a:r>
              <a:rPr lang="en-US" dirty="0" smtClean="0"/>
              <a:t>Measure how mixed each class is and take weighted average</a:t>
            </a:r>
          </a:p>
        </p:txBody>
      </p:sp>
      <p:sp>
        <p:nvSpPr>
          <p:cNvPr id="60" name="TextBox 59"/>
          <p:cNvSpPr txBox="1"/>
          <p:nvPr/>
        </p:nvSpPr>
        <p:spPr>
          <a:xfrm>
            <a:off x="1676400" y="3276600"/>
            <a:ext cx="1724864" cy="369332"/>
          </a:xfrm>
          <a:prstGeom prst="rect">
            <a:avLst/>
          </a:prstGeom>
          <a:noFill/>
        </p:spPr>
        <p:txBody>
          <a:bodyPr wrap="none" rtlCol="0">
            <a:spAutoFit/>
          </a:bodyPr>
          <a:lstStyle/>
          <a:p>
            <a:r>
              <a:rPr lang="en-US" dirty="0" smtClean="0"/>
              <a:t>From Program 1</a:t>
            </a:r>
            <a:endParaRPr lang="en-US" dirty="0"/>
          </a:p>
        </p:txBody>
      </p:sp>
      <p:sp>
        <p:nvSpPr>
          <p:cNvPr id="61" name="TextBox 60"/>
          <p:cNvSpPr txBox="1"/>
          <p:nvPr/>
        </p:nvSpPr>
        <p:spPr>
          <a:xfrm>
            <a:off x="4800600" y="3288268"/>
            <a:ext cx="1739291" cy="369332"/>
          </a:xfrm>
          <a:prstGeom prst="rect">
            <a:avLst/>
          </a:prstGeom>
          <a:noFill/>
        </p:spPr>
        <p:txBody>
          <a:bodyPr wrap="none" rtlCol="0">
            <a:spAutoFit/>
          </a:bodyPr>
          <a:lstStyle/>
          <a:p>
            <a:r>
              <a:rPr lang="en-US" dirty="0" smtClean="0"/>
              <a:t>From Program 2</a:t>
            </a:r>
            <a:endParaRPr lang="en-US" dirty="0"/>
          </a:p>
        </p:txBody>
      </p:sp>
      <p:sp>
        <p:nvSpPr>
          <p:cNvPr id="62" name="TextBox 61"/>
          <p:cNvSpPr txBox="1"/>
          <p:nvPr/>
        </p:nvSpPr>
        <p:spPr>
          <a:xfrm>
            <a:off x="7391400" y="4800600"/>
            <a:ext cx="1492341" cy="369332"/>
          </a:xfrm>
          <a:prstGeom prst="rect">
            <a:avLst/>
          </a:prstGeom>
          <a:noFill/>
        </p:spPr>
        <p:txBody>
          <a:bodyPr wrap="none" rtlCol="0">
            <a:spAutoFit/>
          </a:bodyPr>
          <a:lstStyle/>
          <a:p>
            <a:r>
              <a:rPr lang="en-US" dirty="0" smtClean="0"/>
              <a:t>Average: 0.85</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program a Kraken?</a:t>
            </a:r>
            <a:endParaRPr lang="en-US" dirty="0"/>
          </a:p>
        </p:txBody>
      </p:sp>
      <p:sp>
        <p:nvSpPr>
          <p:cNvPr id="3" name="Content Placeholder 2"/>
          <p:cNvSpPr>
            <a:spLocks noGrp="1"/>
          </p:cNvSpPr>
          <p:nvPr>
            <p:ph idx="1"/>
          </p:nvPr>
        </p:nvSpPr>
        <p:spPr/>
        <p:txBody>
          <a:bodyPr>
            <a:normAutofit/>
          </a:bodyPr>
          <a:lstStyle/>
          <a:p>
            <a:r>
              <a:rPr lang="en-US" dirty="0" smtClean="0"/>
              <a:t>Run it in a sandbox; take a snapshot of its memory image</a:t>
            </a:r>
          </a:p>
          <a:p>
            <a:r>
              <a:rPr lang="en-US" dirty="0" smtClean="0"/>
              <a:t>Download sample Kraken memory image (signature) from repository</a:t>
            </a:r>
          </a:p>
          <a:p>
            <a:r>
              <a:rPr lang="en-US" dirty="0" err="1" smtClean="0"/>
              <a:t>Laika</a:t>
            </a:r>
            <a:r>
              <a:rPr lang="en-US" dirty="0" smtClean="0"/>
              <a:t> analyzes two images as one and measures the mixture ratio</a:t>
            </a:r>
          </a:p>
          <a:p>
            <a:r>
              <a:rPr lang="en-US" dirty="0" smtClean="0"/>
              <a:t>Unknown program is Kraken if the mixture ratio is less than a threshold</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4" name="Picture 3" descr="gaussians.jpg"/>
          <p:cNvPicPr>
            <a:picLocks noChangeAspect="1"/>
          </p:cNvPicPr>
          <p:nvPr/>
        </p:nvPicPr>
        <p:blipFill>
          <a:blip r:embed="rId3"/>
          <a:stretch>
            <a:fillRect/>
          </a:stretch>
        </p:blipFill>
        <p:spPr>
          <a:xfrm>
            <a:off x="921398" y="2057400"/>
            <a:ext cx="7460602" cy="4126468"/>
          </a:xfrm>
          <a:prstGeom prst="rect">
            <a:avLst/>
          </a:prstGeom>
        </p:spPr>
      </p:pic>
      <p:sp>
        <p:nvSpPr>
          <p:cNvPr id="6" name="TextBox 5"/>
          <p:cNvSpPr txBox="1"/>
          <p:nvPr/>
        </p:nvSpPr>
        <p:spPr>
          <a:xfrm>
            <a:off x="3932850" y="6412468"/>
            <a:ext cx="1477350" cy="369332"/>
          </a:xfrm>
          <a:prstGeom prst="rect">
            <a:avLst/>
          </a:prstGeom>
          <a:noFill/>
        </p:spPr>
        <p:txBody>
          <a:bodyPr wrap="none" rtlCol="0">
            <a:spAutoFit/>
          </a:bodyPr>
          <a:lstStyle/>
          <a:p>
            <a:r>
              <a:rPr lang="en-US" dirty="0" smtClean="0"/>
              <a:t>Mixture Ratio</a:t>
            </a:r>
            <a:endParaRPr lang="en-US" dirty="0"/>
          </a:p>
        </p:txBody>
      </p:sp>
      <p:sp>
        <p:nvSpPr>
          <p:cNvPr id="7" name="TextBox 6"/>
          <p:cNvSpPr txBox="1"/>
          <p:nvPr/>
        </p:nvSpPr>
        <p:spPr>
          <a:xfrm>
            <a:off x="1828800" y="1524000"/>
            <a:ext cx="2031325" cy="369332"/>
          </a:xfrm>
          <a:prstGeom prst="rect">
            <a:avLst/>
          </a:prstGeom>
          <a:noFill/>
        </p:spPr>
        <p:txBody>
          <a:bodyPr wrap="none" rtlCol="0">
            <a:spAutoFit/>
          </a:bodyPr>
          <a:lstStyle/>
          <a:p>
            <a:r>
              <a:rPr lang="en-US" dirty="0" smtClean="0"/>
              <a:t>Classified as Virus X</a:t>
            </a:r>
            <a:endParaRPr lang="en-US" dirty="0"/>
          </a:p>
        </p:txBody>
      </p:sp>
      <p:sp>
        <p:nvSpPr>
          <p:cNvPr id="8" name="TextBox 7"/>
          <p:cNvSpPr txBox="1"/>
          <p:nvPr/>
        </p:nvSpPr>
        <p:spPr>
          <a:xfrm rot="16200000">
            <a:off x="27625" y="3773092"/>
            <a:ext cx="1228484" cy="369332"/>
          </a:xfrm>
          <a:prstGeom prst="rect">
            <a:avLst/>
          </a:prstGeom>
          <a:noFill/>
        </p:spPr>
        <p:txBody>
          <a:bodyPr wrap="none" rtlCol="0">
            <a:spAutoFit/>
          </a:bodyPr>
          <a:lstStyle/>
          <a:p>
            <a:r>
              <a:rPr lang="en-US" dirty="0" smtClean="0"/>
              <a:t>Probability</a:t>
            </a:r>
            <a:endParaRPr lang="en-US" dirty="0"/>
          </a:p>
        </p:txBody>
      </p:sp>
      <p:sp>
        <p:nvSpPr>
          <p:cNvPr id="9" name="TextBox 8"/>
          <p:cNvSpPr txBox="1"/>
          <p:nvPr/>
        </p:nvSpPr>
        <p:spPr>
          <a:xfrm>
            <a:off x="5257800" y="1524000"/>
            <a:ext cx="2403222" cy="369332"/>
          </a:xfrm>
          <a:prstGeom prst="rect">
            <a:avLst/>
          </a:prstGeom>
          <a:noFill/>
        </p:spPr>
        <p:txBody>
          <a:bodyPr wrap="none" rtlCol="0">
            <a:spAutoFit/>
          </a:bodyPr>
          <a:lstStyle/>
          <a:p>
            <a:r>
              <a:rPr lang="en-US" dirty="0" smtClean="0"/>
              <a:t>Classified as not Virus X</a:t>
            </a:r>
            <a:endParaRPr lang="en-US" dirty="0"/>
          </a:p>
        </p:txBody>
      </p:sp>
      <p:sp>
        <p:nvSpPr>
          <p:cNvPr id="10" name="TextBox 9"/>
          <p:cNvSpPr txBox="1"/>
          <p:nvPr/>
        </p:nvSpPr>
        <p:spPr>
          <a:xfrm>
            <a:off x="3657600" y="2057400"/>
            <a:ext cx="1096274" cy="646331"/>
          </a:xfrm>
          <a:prstGeom prst="rect">
            <a:avLst/>
          </a:prstGeom>
          <a:noFill/>
        </p:spPr>
        <p:txBody>
          <a:bodyPr wrap="none" rtlCol="0">
            <a:spAutoFit/>
          </a:bodyPr>
          <a:lstStyle/>
          <a:p>
            <a:r>
              <a:rPr lang="en-US" dirty="0" smtClean="0"/>
              <a:t>Decision</a:t>
            </a:r>
          </a:p>
          <a:p>
            <a:r>
              <a:rPr lang="en-US" dirty="0" smtClean="0"/>
              <a:t>threshold</a:t>
            </a:r>
            <a:endParaRPr lang="en-US" dirty="0"/>
          </a:p>
        </p:txBody>
      </p:sp>
      <p:sp>
        <p:nvSpPr>
          <p:cNvPr id="12" name="TextBox 11"/>
          <p:cNvSpPr txBox="1"/>
          <p:nvPr/>
        </p:nvSpPr>
        <p:spPr>
          <a:xfrm>
            <a:off x="4814421" y="5726668"/>
            <a:ext cx="671979" cy="369332"/>
          </a:xfrm>
          <a:prstGeom prst="rect">
            <a:avLst/>
          </a:prstGeom>
          <a:noFill/>
        </p:spPr>
        <p:txBody>
          <a:bodyPr wrap="none" rtlCol="0">
            <a:spAutoFit/>
          </a:bodyPr>
          <a:lstStyle/>
          <a:p>
            <a:r>
              <a:rPr lang="en-US" dirty="0" smtClean="0"/>
              <a:t>Error</a:t>
            </a:r>
            <a:endParaRPr lang="en-US" dirty="0"/>
          </a:p>
        </p:txBody>
      </p:sp>
      <p:cxnSp>
        <p:nvCxnSpPr>
          <p:cNvPr id="14" name="Straight Arrow Connector 13"/>
          <p:cNvCxnSpPr/>
          <p:nvPr/>
        </p:nvCxnSpPr>
        <p:spPr>
          <a:xfrm rot="10800000">
            <a:off x="4038600" y="1752600"/>
            <a:ext cx="56287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753874" y="1752600"/>
            <a:ext cx="50392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35045" y="2133600"/>
            <a:ext cx="2349509" cy="923330"/>
          </a:xfrm>
          <a:prstGeom prst="rect">
            <a:avLst/>
          </a:prstGeom>
          <a:noFill/>
        </p:spPr>
        <p:txBody>
          <a:bodyPr wrap="none" rtlCol="0">
            <a:spAutoFit/>
          </a:bodyPr>
          <a:lstStyle/>
          <a:p>
            <a:r>
              <a:rPr lang="en-US" dirty="0" smtClean="0"/>
              <a:t>Distribution of mixture</a:t>
            </a:r>
          </a:p>
          <a:p>
            <a:r>
              <a:rPr lang="en-US" dirty="0" smtClean="0"/>
              <a:t>ratio of other </a:t>
            </a:r>
          </a:p>
          <a:p>
            <a:r>
              <a:rPr lang="en-US" dirty="0" smtClean="0"/>
              <a:t>samples of Virus X</a:t>
            </a:r>
            <a:endParaRPr lang="en-US" dirty="0"/>
          </a:p>
        </p:txBody>
      </p:sp>
      <p:sp>
        <p:nvSpPr>
          <p:cNvPr id="15" name="TextBox 14"/>
          <p:cNvSpPr txBox="1"/>
          <p:nvPr/>
        </p:nvSpPr>
        <p:spPr>
          <a:xfrm>
            <a:off x="6555071" y="2076271"/>
            <a:ext cx="1660731" cy="1477328"/>
          </a:xfrm>
          <a:prstGeom prst="rect">
            <a:avLst/>
          </a:prstGeom>
          <a:noFill/>
        </p:spPr>
        <p:txBody>
          <a:bodyPr wrap="none" rtlCol="0">
            <a:spAutoFit/>
          </a:bodyPr>
          <a:lstStyle/>
          <a:p>
            <a:r>
              <a:rPr lang="en-US" dirty="0" smtClean="0"/>
              <a:t>Distribution of </a:t>
            </a:r>
          </a:p>
          <a:p>
            <a:r>
              <a:rPr lang="en-US" dirty="0" smtClean="0"/>
              <a:t>mixture ratio of </a:t>
            </a:r>
          </a:p>
          <a:p>
            <a:r>
              <a:rPr lang="en-US" dirty="0" smtClean="0"/>
              <a:t>known good </a:t>
            </a:r>
          </a:p>
          <a:p>
            <a:r>
              <a:rPr lang="en-US" dirty="0" smtClean="0"/>
              <a:t>programs with </a:t>
            </a:r>
          </a:p>
          <a:p>
            <a:r>
              <a:rPr lang="en-US" dirty="0" smtClean="0"/>
              <a:t>Virus X</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graphicFrame>
        <p:nvGraphicFramePr>
          <p:cNvPr id="4" name="Content Placeholder 3"/>
          <p:cNvGraphicFramePr>
            <a:graphicFrameLocks noGrp="1"/>
          </p:cNvGraphicFramePr>
          <p:nvPr>
            <p:ph idx="1"/>
          </p:nvPr>
        </p:nvGraphicFramePr>
        <p:xfrm>
          <a:off x="304800" y="1752600"/>
          <a:ext cx="8381999" cy="1828800"/>
        </p:xfrm>
        <a:graphic>
          <a:graphicData uri="http://schemas.openxmlformats.org/drawingml/2006/table">
            <a:tbl>
              <a:tblPr firstRow="1" bandRow="1">
                <a:tableStyleId>{5C22544A-7EE6-4342-B048-85BDC9FD1C3A}</a:tableStyleId>
              </a:tblPr>
              <a:tblGrid>
                <a:gridCol w="1284686"/>
                <a:gridCol w="1135570"/>
                <a:gridCol w="2013055"/>
                <a:gridCol w="1316229"/>
                <a:gridCol w="1316229"/>
                <a:gridCol w="1316230"/>
              </a:tblGrid>
              <a:tr h="370840">
                <a:tc>
                  <a:txBody>
                    <a:bodyPr/>
                    <a:lstStyle/>
                    <a:p>
                      <a:r>
                        <a:rPr lang="en-US" sz="2400" dirty="0" err="1" smtClean="0"/>
                        <a:t>Bot</a:t>
                      </a:r>
                      <a:endParaRPr lang="en-US" sz="2400" dirty="0"/>
                    </a:p>
                  </a:txBody>
                  <a:tcPr/>
                </a:tc>
                <a:tc>
                  <a:txBody>
                    <a:bodyPr/>
                    <a:lstStyle/>
                    <a:p>
                      <a:pPr algn="ctr"/>
                      <a:r>
                        <a:rPr lang="en-US" sz="2400" dirty="0" smtClean="0"/>
                        <a:t>Bots</a:t>
                      </a:r>
                      <a:endParaRPr lang="en-US" sz="2400" dirty="0"/>
                    </a:p>
                  </a:txBody>
                  <a:tcPr/>
                </a:tc>
                <a:tc>
                  <a:txBody>
                    <a:bodyPr/>
                    <a:lstStyle/>
                    <a:p>
                      <a:pPr algn="ctr"/>
                      <a:r>
                        <a:rPr lang="en-US" sz="2400" dirty="0" smtClean="0"/>
                        <a:t>Normal</a:t>
                      </a:r>
                      <a:r>
                        <a:rPr lang="en-US" sz="2400" baseline="0" dirty="0" smtClean="0"/>
                        <a:t> </a:t>
                      </a:r>
                      <a:r>
                        <a:rPr lang="en-US" sz="2400" baseline="0" dirty="0" err="1" smtClean="0"/>
                        <a:t>Prog</a:t>
                      </a:r>
                      <a:r>
                        <a:rPr lang="en-US" sz="2400" baseline="0" dirty="0" smtClean="0"/>
                        <a:t>.</a:t>
                      </a:r>
                      <a:endParaRPr lang="en-US" sz="2400" dirty="0"/>
                    </a:p>
                  </a:txBody>
                  <a:tcPr/>
                </a:tc>
                <a:tc>
                  <a:txBody>
                    <a:bodyPr/>
                    <a:lstStyle/>
                    <a:p>
                      <a:pPr algn="ctr"/>
                      <a:r>
                        <a:rPr lang="en-US" sz="2400" dirty="0" smtClean="0"/>
                        <a:t>Errors</a:t>
                      </a:r>
                      <a:endParaRPr lang="en-US" sz="2400" dirty="0"/>
                    </a:p>
                  </a:txBody>
                  <a:tcPr/>
                </a:tc>
                <a:tc>
                  <a:txBody>
                    <a:bodyPr/>
                    <a:lstStyle/>
                    <a:p>
                      <a:pPr algn="ctr"/>
                      <a:r>
                        <a:rPr lang="en-US" sz="2400" dirty="0" smtClean="0"/>
                        <a:t>Est. Acc.</a:t>
                      </a:r>
                      <a:endParaRPr lang="en-US" sz="2400" dirty="0"/>
                    </a:p>
                  </a:txBody>
                  <a:tcPr/>
                </a:tc>
                <a:tc>
                  <a:txBody>
                    <a:bodyPr/>
                    <a:lstStyle/>
                    <a:p>
                      <a:pPr algn="ctr"/>
                      <a:r>
                        <a:rPr lang="en-US" sz="2400" dirty="0" err="1" smtClean="0"/>
                        <a:t>ClamAV</a:t>
                      </a:r>
                      <a:endParaRPr lang="en-US" sz="2400" dirty="0"/>
                    </a:p>
                  </a:txBody>
                  <a:tcPr/>
                </a:tc>
              </a:tr>
              <a:tr h="370840">
                <a:tc>
                  <a:txBody>
                    <a:bodyPr/>
                    <a:lstStyle/>
                    <a:p>
                      <a:r>
                        <a:rPr lang="en-US" sz="2400" dirty="0" err="1" smtClean="0"/>
                        <a:t>Agobot</a:t>
                      </a:r>
                      <a:endParaRPr lang="en-US" sz="2400" dirty="0"/>
                    </a:p>
                  </a:txBody>
                  <a:tcPr/>
                </a:tc>
                <a:tc>
                  <a:txBody>
                    <a:bodyPr/>
                    <a:lstStyle/>
                    <a:p>
                      <a:pPr algn="ctr"/>
                      <a:r>
                        <a:rPr lang="en-US" sz="2400" dirty="0" smtClean="0"/>
                        <a:t>19</a:t>
                      </a:r>
                      <a:endParaRPr lang="en-US" sz="2400" dirty="0"/>
                    </a:p>
                  </a:txBody>
                  <a:tcPr/>
                </a:tc>
                <a:tc>
                  <a:txBody>
                    <a:bodyPr/>
                    <a:lstStyle/>
                    <a:p>
                      <a:pPr algn="ctr"/>
                      <a:r>
                        <a:rPr lang="en-US" sz="2400" dirty="0" smtClean="0"/>
                        <a:t>27</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99.4%</a:t>
                      </a:r>
                      <a:endParaRPr lang="en-US" sz="2400" dirty="0"/>
                    </a:p>
                  </a:txBody>
                  <a:tcPr/>
                </a:tc>
                <a:tc>
                  <a:txBody>
                    <a:bodyPr/>
                    <a:lstStyle/>
                    <a:p>
                      <a:pPr algn="ctr"/>
                      <a:r>
                        <a:rPr lang="en-US" sz="2400" dirty="0" smtClean="0"/>
                        <a:t>83%</a:t>
                      </a:r>
                      <a:endParaRPr lang="en-US" sz="2400" dirty="0"/>
                    </a:p>
                  </a:txBody>
                  <a:tcPr/>
                </a:tc>
              </a:tr>
              <a:tr h="370840">
                <a:tc>
                  <a:txBody>
                    <a:bodyPr/>
                    <a:lstStyle/>
                    <a:p>
                      <a:r>
                        <a:rPr lang="en-US" sz="2400" dirty="0" smtClean="0"/>
                        <a:t>Kraken</a:t>
                      </a:r>
                      <a:endParaRPr lang="en-US" sz="2400" dirty="0"/>
                    </a:p>
                  </a:txBody>
                  <a:tcPr/>
                </a:tc>
                <a:tc>
                  <a:txBody>
                    <a:bodyPr/>
                    <a:lstStyle/>
                    <a:p>
                      <a:pPr algn="ctr"/>
                      <a:r>
                        <a:rPr lang="en-US" sz="2400" dirty="0" smtClean="0"/>
                        <a:t>34</a:t>
                      </a:r>
                      <a:endParaRPr lang="en-US" sz="2400" dirty="0"/>
                    </a:p>
                  </a:txBody>
                  <a:tcPr/>
                </a:tc>
                <a:tc>
                  <a:txBody>
                    <a:bodyPr/>
                    <a:lstStyle/>
                    <a:p>
                      <a:pPr algn="ctr"/>
                      <a:r>
                        <a:rPr lang="en-US" sz="2400" dirty="0" smtClean="0"/>
                        <a:t>27</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99.8%</a:t>
                      </a:r>
                      <a:endParaRPr lang="en-US" sz="2400" dirty="0"/>
                    </a:p>
                  </a:txBody>
                  <a:tcPr/>
                </a:tc>
                <a:tc>
                  <a:txBody>
                    <a:bodyPr/>
                    <a:lstStyle/>
                    <a:p>
                      <a:pPr algn="ctr"/>
                      <a:r>
                        <a:rPr lang="en-US" sz="2400" dirty="0" smtClean="0"/>
                        <a:t>85%</a:t>
                      </a:r>
                      <a:endParaRPr lang="en-US" sz="2400" dirty="0"/>
                    </a:p>
                  </a:txBody>
                  <a:tcPr/>
                </a:tc>
              </a:tr>
              <a:tr h="370840">
                <a:tc>
                  <a:txBody>
                    <a:bodyPr/>
                    <a:lstStyle/>
                    <a:p>
                      <a:r>
                        <a:rPr lang="en-US" sz="2400" dirty="0" smtClean="0"/>
                        <a:t>Storm</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99.9%</a:t>
                      </a:r>
                      <a:endParaRPr lang="en-US" sz="2400" dirty="0"/>
                    </a:p>
                  </a:txBody>
                  <a:tcPr/>
                </a:tc>
                <a:tc>
                  <a:txBody>
                    <a:bodyPr/>
                    <a:lstStyle/>
                    <a:p>
                      <a:pPr algn="ctr"/>
                      <a:r>
                        <a:rPr lang="en-US" sz="2400" dirty="0" smtClean="0"/>
                        <a:t>100%</a:t>
                      </a:r>
                      <a:endParaRPr lang="en-US" sz="2400" dirty="0"/>
                    </a:p>
                  </a:txBody>
                  <a:tcPr/>
                </a:tc>
              </a:tr>
            </a:tbl>
          </a:graphicData>
        </a:graphic>
      </p:graphicFrame>
      <p:sp>
        <p:nvSpPr>
          <p:cNvPr id="6" name="Content Placeholder 2"/>
          <p:cNvSpPr txBox="1">
            <a:spLocks/>
          </p:cNvSpPr>
          <p:nvPr/>
        </p:nvSpPr>
        <p:spPr>
          <a:xfrm>
            <a:off x="457200" y="3984991"/>
            <a:ext cx="8229600" cy="22634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No errors; </a:t>
            </a:r>
            <a:r>
              <a:rPr lang="en-US" sz="3200" dirty="0" smtClean="0">
                <a:sym typeface="Wingdings"/>
              </a:rPr>
              <a:t>100% accuracy on our sample set (~150 tests)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sym typeface="Wingdings"/>
              </a:rPr>
              <a:t>Expected number of errors: 0.33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Points</a:t>
            </a:r>
            <a:endParaRPr lang="en-US" dirty="0"/>
          </a:p>
        </p:txBody>
      </p:sp>
      <p:sp>
        <p:nvSpPr>
          <p:cNvPr id="3" name="Content Placeholder 2"/>
          <p:cNvSpPr>
            <a:spLocks noGrp="1"/>
          </p:cNvSpPr>
          <p:nvPr>
            <p:ph idx="1"/>
          </p:nvPr>
        </p:nvSpPr>
        <p:spPr/>
        <p:txBody>
          <a:bodyPr/>
          <a:lstStyle/>
          <a:p>
            <a:r>
              <a:rPr lang="en-US" dirty="0" smtClean="0"/>
              <a:t>Virus detection is an arms race</a:t>
            </a:r>
          </a:p>
          <a:p>
            <a:r>
              <a:rPr lang="en-US" dirty="0" smtClean="0"/>
              <a:t>… and the bad guys always win</a:t>
            </a:r>
          </a:p>
          <a:p>
            <a:pPr lvl="1"/>
            <a:r>
              <a:rPr lang="en-US" dirty="0" smtClean="0"/>
              <a:t>Generic virus detection is </a:t>
            </a:r>
            <a:r>
              <a:rPr lang="en-US" dirty="0" err="1" smtClean="0"/>
              <a:t>undecidable</a:t>
            </a:r>
            <a:endParaRPr lang="en-US" dirty="0" smtClean="0"/>
          </a:p>
          <a:p>
            <a:pPr lvl="1"/>
            <a:r>
              <a:rPr lang="en-US" dirty="0" smtClean="0"/>
              <a:t>So any virus detector is breakable</a:t>
            </a:r>
          </a:p>
          <a:p>
            <a:r>
              <a:rPr lang="en-US" dirty="0" smtClean="0"/>
              <a:t>Mixture ratio is a very simple first cut; both sides can probably do better</a:t>
            </a:r>
          </a:p>
          <a:p>
            <a:r>
              <a:rPr lang="en-US" dirty="0" smtClean="0"/>
              <a:t>Defense in depth: </a:t>
            </a:r>
            <a:r>
              <a:rPr lang="en-US" dirty="0" err="1" smtClean="0"/>
              <a:t>Laika</a:t>
            </a:r>
            <a:r>
              <a:rPr lang="en-US" dirty="0" smtClean="0"/>
              <a:t> synergizes very well with existing detectors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Simplest Attack: Memory Encryption</a:t>
            </a:r>
          </a:p>
          <a:p>
            <a:pPr lvl="1"/>
            <a:r>
              <a:rPr lang="en-US" dirty="0" smtClean="0"/>
              <a:t>XOR all reads and writes with key</a:t>
            </a:r>
          </a:p>
          <a:p>
            <a:pPr lvl="1"/>
            <a:r>
              <a:rPr lang="en-US" dirty="0" smtClean="0"/>
              <a:t>Problem: all programs use data structures</a:t>
            </a:r>
          </a:p>
          <a:p>
            <a:r>
              <a:rPr lang="en-US" dirty="0" smtClean="0"/>
              <a:t>Compiler attack: shuffle field orders</a:t>
            </a:r>
            <a:endParaRPr lang="en-US" dirty="0" smtClean="0"/>
          </a:p>
          <a:p>
            <a:pPr lvl="1"/>
            <a:r>
              <a:rPr lang="en-US" dirty="0" smtClean="0"/>
              <a:t>Only removes 50% </a:t>
            </a:r>
            <a:r>
              <a:rPr lang="en-US" dirty="0" smtClean="0"/>
              <a:t>of information</a:t>
            </a:r>
          </a:p>
          <a:p>
            <a:pPr lvl="1"/>
            <a:r>
              <a:rPr lang="en-US" dirty="0" smtClean="0"/>
              <a:t>Distribute </a:t>
            </a:r>
            <a:r>
              <a:rPr lang="en-US" dirty="0" smtClean="0"/>
              <a:t>source code?</a:t>
            </a:r>
            <a:endParaRPr lang="en-US" dirty="0" smtClean="0"/>
          </a:p>
          <a:p>
            <a:r>
              <a:rPr lang="en-US" dirty="0" smtClean="0"/>
              <a:t>Mimicry </a:t>
            </a:r>
            <a:r>
              <a:rPr lang="en-US" dirty="0" smtClean="0"/>
              <a:t>attack: use structures from </a:t>
            </a:r>
            <a:r>
              <a:rPr lang="en-US" dirty="0" err="1" smtClean="0"/>
              <a:t>Firefox</a:t>
            </a:r>
            <a:endParaRPr lang="en-US" dirty="0" smtClean="0"/>
          </a:p>
          <a:p>
            <a:pPr lvl="1"/>
            <a:r>
              <a:rPr lang="en-US" dirty="0" smtClean="0"/>
              <a:t>Defense can try to show that some fields aren’t used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High-level structure requires more structure</a:t>
            </a:r>
          </a:p>
          <a:p>
            <a:pPr lvl="1"/>
            <a:r>
              <a:rPr lang="en-US" dirty="0" smtClean="0"/>
              <a:t>Very simple programs don’t have it</a:t>
            </a:r>
          </a:p>
          <a:p>
            <a:pPr lvl="1"/>
            <a:r>
              <a:rPr lang="en-US" dirty="0" smtClean="0"/>
              <a:t>But, Evil also requires more structure</a:t>
            </a:r>
          </a:p>
          <a:p>
            <a:r>
              <a:rPr lang="en-US" dirty="0" smtClean="0"/>
              <a:t>Computationally expensive</a:t>
            </a:r>
          </a:p>
          <a:p>
            <a:pPr lvl="1"/>
            <a:r>
              <a:rPr lang="en-US" dirty="0" smtClean="0"/>
              <a:t>Extra VM; dynamic stuff is never cheap</a:t>
            </a:r>
          </a:p>
          <a:p>
            <a:pPr lvl="1"/>
            <a:r>
              <a:rPr lang="en-US" dirty="0" smtClean="0"/>
              <a:t>In the age of multiple cores, do we really care?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Semantic Gap</a:t>
            </a:r>
          </a:p>
          <a:p>
            <a:pPr lvl="1"/>
            <a:r>
              <a:rPr lang="en-US" dirty="0" smtClean="0"/>
              <a:t>Jones: </a:t>
            </a:r>
            <a:r>
              <a:rPr lang="en-US" dirty="0" err="1" smtClean="0"/>
              <a:t>Antfarm</a:t>
            </a:r>
            <a:r>
              <a:rPr lang="en-US" dirty="0" smtClean="0"/>
              <a:t>, Geiger</a:t>
            </a:r>
          </a:p>
          <a:p>
            <a:r>
              <a:rPr lang="en-US" dirty="0" smtClean="0"/>
              <a:t>Reverse Engineering</a:t>
            </a:r>
          </a:p>
          <a:p>
            <a:pPr lvl="1"/>
            <a:r>
              <a:rPr lang="en-US" dirty="0" err="1" smtClean="0"/>
              <a:t>Balakrishnan</a:t>
            </a:r>
            <a:r>
              <a:rPr lang="en-US" dirty="0" smtClean="0"/>
              <a:t>: Value Set Analysis</a:t>
            </a:r>
          </a:p>
          <a:p>
            <a:r>
              <a:rPr lang="en-US" dirty="0" smtClean="0"/>
              <a:t>Virus detection</a:t>
            </a:r>
          </a:p>
          <a:p>
            <a:pPr lvl="1"/>
            <a:r>
              <a:rPr lang="en-US" dirty="0" err="1" smtClean="0"/>
              <a:t>Christodorescu</a:t>
            </a:r>
            <a:r>
              <a:rPr lang="en-US" dirty="0" smtClean="0"/>
              <a:t>: transforming programs into a canonical form; also some </a:t>
            </a:r>
            <a:r>
              <a:rPr lang="en-US" dirty="0" err="1" smtClean="0"/>
              <a:t>syscall</a:t>
            </a:r>
            <a:r>
              <a:rPr lang="en-US" dirty="0" smtClean="0"/>
              <a:t> detection work</a:t>
            </a:r>
          </a:p>
          <a:p>
            <a:r>
              <a:rPr lang="en-US" dirty="0" smtClean="0"/>
              <a:t>All from Wisconsin</a:t>
            </a:r>
          </a:p>
        </p:txBody>
      </p:sp>
      <p:pic>
        <p:nvPicPr>
          <p:cNvPr id="4" name="Picture 3" descr="bucky_left_2c.gif"/>
          <p:cNvPicPr>
            <a:picLocks noChangeAspect="1"/>
          </p:cNvPicPr>
          <p:nvPr/>
        </p:nvPicPr>
        <p:blipFill>
          <a:blip r:embed="rId3"/>
          <a:stretch>
            <a:fillRect/>
          </a:stretch>
        </p:blipFill>
        <p:spPr>
          <a:xfrm>
            <a:off x="6235700" y="1676400"/>
            <a:ext cx="2451100" cy="2590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775191"/>
            <a:ext cx="8458200" cy="4930409"/>
          </a:xfrm>
        </p:spPr>
        <p:txBody>
          <a:bodyPr>
            <a:normAutofit/>
          </a:bodyPr>
          <a:lstStyle/>
          <a:p>
            <a:r>
              <a:rPr lang="en-US" dirty="0" smtClean="0"/>
              <a:t>We can find data structures in program </a:t>
            </a:r>
            <a:r>
              <a:rPr lang="en-US" dirty="0" smtClean="0"/>
              <a:t>images</a:t>
            </a:r>
          </a:p>
          <a:p>
            <a:pPr lvl="1"/>
            <a:r>
              <a:rPr lang="en-US" dirty="0" smtClean="0"/>
              <a:t>Humans often use very general tools in similar, restricted ways – “monkey see, monkey do”</a:t>
            </a:r>
          </a:p>
          <a:p>
            <a:r>
              <a:rPr lang="en-US" dirty="0" smtClean="0"/>
              <a:t>High-level </a:t>
            </a:r>
            <a:r>
              <a:rPr lang="en-US" dirty="0" smtClean="0"/>
              <a:t>features may prove a “sweet spot” for virus detection</a:t>
            </a:r>
          </a:p>
          <a:p>
            <a:pPr lvl="1"/>
            <a:r>
              <a:rPr lang="en-US" dirty="0" smtClean="0"/>
              <a:t>Simple data structure based AV is 99.5% accurate</a:t>
            </a:r>
            <a:endParaRPr lang="en-US" dirty="0" smtClean="0"/>
          </a:p>
          <a:p>
            <a:pPr lvl="1"/>
            <a:r>
              <a:rPr lang="en-US" dirty="0" smtClean="0"/>
              <a:t>Key statement: “We don’t know what this program is, but we don’t like it”</a:t>
            </a:r>
          </a:p>
          <a:p>
            <a:pPr lvl="1"/>
            <a:r>
              <a:rPr lang="en-US" dirty="0" smtClean="0"/>
              <a:t>No panacea, but makes life harder for </a:t>
            </a:r>
            <a:r>
              <a:rPr lang="en-US" dirty="0" err="1" smtClean="0"/>
              <a:t>malware</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Picture 5" descr="godzilla.jpg"/>
          <p:cNvPicPr>
            <a:picLocks noChangeAspect="1"/>
          </p:cNvPicPr>
          <p:nvPr/>
        </p:nvPicPr>
        <p:blipFill>
          <a:blip r:embed="rId2"/>
          <a:stretch>
            <a:fillRect/>
          </a:stretch>
        </p:blipFill>
        <p:spPr>
          <a:xfrm>
            <a:off x="990600" y="1562100"/>
            <a:ext cx="7022353" cy="5372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Stealth Techniques</a:t>
            </a:r>
            <a:endParaRPr lang="en-US" dirty="0"/>
          </a:p>
        </p:txBody>
      </p:sp>
      <p:sp>
        <p:nvSpPr>
          <p:cNvPr id="3" name="Content Placeholder 2"/>
          <p:cNvSpPr>
            <a:spLocks noGrp="1"/>
          </p:cNvSpPr>
          <p:nvPr>
            <p:ph idx="1"/>
          </p:nvPr>
        </p:nvSpPr>
        <p:spPr>
          <a:xfrm>
            <a:off x="457200" y="1775191"/>
            <a:ext cx="8229600" cy="4854209"/>
          </a:xfrm>
        </p:spPr>
        <p:txBody>
          <a:bodyPr>
            <a:normAutofit/>
          </a:bodyPr>
          <a:lstStyle/>
          <a:p>
            <a:r>
              <a:rPr lang="en-US" dirty="0" smtClean="0"/>
              <a:t>Signature checkers are basically </a:t>
            </a:r>
            <a:r>
              <a:rPr lang="en-US" dirty="0" err="1" smtClean="0"/>
              <a:t>grep</a:t>
            </a:r>
            <a:endParaRPr lang="en-US" dirty="0" smtClean="0"/>
          </a:p>
          <a:p>
            <a:r>
              <a:rPr lang="en-US" dirty="0" smtClean="0"/>
              <a:t>Large number of obfuscation techniques</a:t>
            </a:r>
          </a:p>
          <a:p>
            <a:pPr lvl="1"/>
            <a:r>
              <a:rPr lang="en-US" dirty="0" smtClean="0"/>
              <a:t>Encryption/packing</a:t>
            </a:r>
          </a:p>
          <a:p>
            <a:pPr lvl="1"/>
            <a:r>
              <a:rPr lang="en-US" dirty="0" smtClean="0"/>
              <a:t>Polymorphism (add 2 -&gt; add 17, sub 15)</a:t>
            </a:r>
          </a:p>
          <a:p>
            <a:pPr lvl="1"/>
            <a:r>
              <a:rPr lang="en-US" dirty="0" smtClean="0"/>
              <a:t>Opaque predicates and junk bytes</a:t>
            </a:r>
          </a:p>
          <a:p>
            <a:r>
              <a:rPr lang="en-US" dirty="0" smtClean="0"/>
              <a:t>Most of these aren’t even widely used yet!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Is </a:t>
            </a:r>
            <a:r>
              <a:rPr lang="en-US" dirty="0" err="1" smtClean="0"/>
              <a:t>Laika</a:t>
            </a:r>
            <a:r>
              <a:rPr lang="en-US" dirty="0" smtClean="0"/>
              <a:t> really Practical?</a:t>
            </a:r>
            <a:endParaRPr lang="en-US" dirty="0"/>
          </a:p>
        </p:txBody>
      </p:sp>
      <p:sp>
        <p:nvSpPr>
          <p:cNvPr id="3" name="Content Placeholder 2"/>
          <p:cNvSpPr>
            <a:spLocks noGrp="1"/>
          </p:cNvSpPr>
          <p:nvPr>
            <p:ph idx="1"/>
          </p:nvPr>
        </p:nvSpPr>
        <p:spPr/>
        <p:txBody>
          <a:bodyPr>
            <a:normAutofit/>
          </a:bodyPr>
          <a:lstStyle/>
          <a:p>
            <a:r>
              <a:rPr lang="en-US" dirty="0" smtClean="0"/>
              <a:t>Comparison with </a:t>
            </a:r>
            <a:r>
              <a:rPr lang="en-US" dirty="0" err="1" smtClean="0"/>
              <a:t>SystemX</a:t>
            </a:r>
            <a:r>
              <a:rPr lang="en-US" dirty="0" smtClean="0"/>
              <a:t> is really an economic question</a:t>
            </a:r>
          </a:p>
          <a:p>
            <a:r>
              <a:rPr lang="en-US" dirty="0" smtClean="0"/>
              <a:t>If we can reliably detect viruses using hash signatures, why not?</a:t>
            </a:r>
          </a:p>
          <a:p>
            <a:r>
              <a:rPr lang="en-US" dirty="0" smtClean="0"/>
              <a:t>Ultimately depends a lot on the </a:t>
            </a:r>
            <a:r>
              <a:rPr lang="en-US" dirty="0" err="1" smtClean="0"/>
              <a:t>malware</a:t>
            </a:r>
            <a:r>
              <a:rPr lang="en-US" dirty="0" smtClean="0"/>
              <a:t> authors</a:t>
            </a:r>
          </a:p>
          <a:p>
            <a:r>
              <a:rPr lang="en-US" dirty="0" smtClean="0"/>
              <a:t>Trends: </a:t>
            </a:r>
            <a:r>
              <a:rPr lang="en-US" dirty="0" err="1" smtClean="0"/>
              <a:t>malware</a:t>
            </a:r>
            <a:r>
              <a:rPr lang="en-US" dirty="0" smtClean="0"/>
              <a:t> authors are getting better, and hardware is getting cheaper</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Differences between bots</a:t>
            </a:r>
            <a:endParaRPr lang="en-US" dirty="0"/>
          </a:p>
        </p:txBody>
      </p:sp>
      <p:sp>
        <p:nvSpPr>
          <p:cNvPr id="3" name="Content Placeholder 2"/>
          <p:cNvSpPr>
            <a:spLocks noGrp="1"/>
          </p:cNvSpPr>
          <p:nvPr>
            <p:ph idx="1"/>
          </p:nvPr>
        </p:nvSpPr>
        <p:spPr/>
        <p:txBody>
          <a:bodyPr/>
          <a:lstStyle/>
          <a:p>
            <a:r>
              <a:rPr lang="en-US" dirty="0" err="1" smtClean="0"/>
              <a:t>Agobot</a:t>
            </a:r>
            <a:r>
              <a:rPr lang="en-US" dirty="0" smtClean="0"/>
              <a:t>: highly object oriented, lots of data structures, but lots of variance between instances (source toolkit)</a:t>
            </a:r>
          </a:p>
          <a:p>
            <a:r>
              <a:rPr lang="en-US" dirty="0" smtClean="0"/>
              <a:t>Kraken: didn’t really run; </a:t>
            </a:r>
            <a:r>
              <a:rPr lang="en-US" dirty="0" err="1" smtClean="0"/>
              <a:t>Laika</a:t>
            </a:r>
            <a:r>
              <a:rPr lang="en-US" dirty="0" smtClean="0"/>
              <a:t> detects on ratio of windows system data structures</a:t>
            </a:r>
          </a:p>
          <a:p>
            <a:r>
              <a:rPr lang="en-US" dirty="0" smtClean="0"/>
              <a:t>Storm: injects itself into a known good process; </a:t>
            </a:r>
            <a:r>
              <a:rPr lang="en-US" dirty="0" err="1" smtClean="0"/>
              <a:t>Laika</a:t>
            </a:r>
            <a:r>
              <a:rPr lang="en-US" dirty="0" smtClean="0"/>
              <a:t> actually picks </a:t>
            </a:r>
            <a:r>
              <a:rPr lang="en-US" dirty="0" err="1" smtClean="0"/>
              <a:t>services.exe</a:t>
            </a:r>
            <a:r>
              <a:rPr lang="en-US" dirty="0" smtClean="0"/>
              <a:t> as the virus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All of those techniques obfuscate code</a:t>
            </a:r>
          </a:p>
          <a:p>
            <a:pPr lvl="1"/>
            <a:r>
              <a:rPr lang="en-US" dirty="0" smtClean="0"/>
              <a:t>Implies an opportunity for memory-based AV</a:t>
            </a:r>
          </a:p>
          <a:p>
            <a:r>
              <a:rPr lang="en-US" dirty="0" smtClean="0"/>
              <a:t>Obfuscation is very mechanical</a:t>
            </a:r>
          </a:p>
          <a:p>
            <a:pPr lvl="1"/>
            <a:r>
              <a:rPr lang="en-US" dirty="0" smtClean="0"/>
              <a:t>But programs are written by people</a:t>
            </a:r>
          </a:p>
          <a:p>
            <a:r>
              <a:rPr lang="en-US" dirty="0" smtClean="0"/>
              <a:t>What we’d like is an AV technique where obfuscation would destroy the human element</a:t>
            </a:r>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Programming Methods</a:t>
            </a:r>
            <a:endParaRPr lang="en-US" dirty="0"/>
          </a:p>
        </p:txBody>
      </p:sp>
      <p:sp>
        <p:nvSpPr>
          <p:cNvPr id="3" name="Content Placeholder 2"/>
          <p:cNvSpPr>
            <a:spLocks noGrp="1"/>
          </p:cNvSpPr>
          <p:nvPr>
            <p:ph idx="1"/>
          </p:nvPr>
        </p:nvSpPr>
        <p:spPr>
          <a:xfrm>
            <a:off x="457200" y="5486401"/>
            <a:ext cx="8229600" cy="1219199"/>
          </a:xfrm>
        </p:spPr>
        <p:txBody>
          <a:bodyPr>
            <a:normAutofit/>
          </a:bodyPr>
          <a:lstStyle/>
          <a:p>
            <a:r>
              <a:rPr lang="en-US" dirty="0" smtClean="0"/>
              <a:t>Assumption: all programs use data structures</a:t>
            </a:r>
            <a:endParaRPr lang="en-US" dirty="0"/>
          </a:p>
        </p:txBody>
      </p:sp>
      <p:pic>
        <p:nvPicPr>
          <p:cNvPr id="4" name="Picture 3" descr="VisualBasic2005ForDummies.jpg"/>
          <p:cNvPicPr>
            <a:picLocks noChangeAspect="1"/>
          </p:cNvPicPr>
          <p:nvPr/>
        </p:nvPicPr>
        <p:blipFill>
          <a:blip r:embed="rId3"/>
          <a:stretch>
            <a:fillRect/>
          </a:stretch>
        </p:blipFill>
        <p:spPr>
          <a:xfrm>
            <a:off x="5867401" y="1734900"/>
            <a:ext cx="2819399" cy="3599100"/>
          </a:xfrm>
          <a:prstGeom prst="rect">
            <a:avLst/>
          </a:prstGeom>
        </p:spPr>
      </p:pic>
      <p:pic>
        <p:nvPicPr>
          <p:cNvPr id="6" name="Picture 5" descr="0201853922_500.gif"/>
          <p:cNvPicPr>
            <a:picLocks noChangeAspect="1"/>
          </p:cNvPicPr>
          <p:nvPr/>
        </p:nvPicPr>
        <p:blipFill>
          <a:blip r:embed="rId4"/>
          <a:stretch>
            <a:fillRect/>
          </a:stretch>
        </p:blipFill>
        <p:spPr>
          <a:xfrm>
            <a:off x="3234554" y="1752600"/>
            <a:ext cx="2404246" cy="3581400"/>
          </a:xfrm>
          <a:prstGeom prst="rect">
            <a:avLst/>
          </a:prstGeom>
        </p:spPr>
      </p:pic>
      <p:pic>
        <p:nvPicPr>
          <p:cNvPr id="7" name="Picture 6" descr="cover.jpg"/>
          <p:cNvPicPr>
            <a:picLocks noChangeAspect="1"/>
          </p:cNvPicPr>
          <p:nvPr/>
        </p:nvPicPr>
        <p:blipFill>
          <a:blip r:embed="rId5"/>
          <a:stretch>
            <a:fillRect/>
          </a:stretch>
        </p:blipFill>
        <p:spPr>
          <a:xfrm>
            <a:off x="457199" y="1752600"/>
            <a:ext cx="2474197" cy="3581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based Antivirus</a:t>
            </a:r>
            <a:endParaRPr lang="en-US" dirty="0"/>
          </a:p>
        </p:txBody>
      </p:sp>
      <p:sp>
        <p:nvSpPr>
          <p:cNvPr id="3" name="Content Placeholder 2"/>
          <p:cNvSpPr>
            <a:spLocks noGrp="1"/>
          </p:cNvSpPr>
          <p:nvPr>
            <p:ph idx="1"/>
          </p:nvPr>
        </p:nvSpPr>
        <p:spPr/>
        <p:txBody>
          <a:bodyPr/>
          <a:lstStyle/>
          <a:p>
            <a:r>
              <a:rPr lang="en-US" dirty="0" smtClean="0"/>
              <a:t>Detect programs based on their data structures</a:t>
            </a:r>
          </a:p>
          <a:p>
            <a:pPr lvl="1"/>
            <a:r>
              <a:rPr lang="en-US" dirty="0" smtClean="0"/>
              <a:t>Emphasis on field types, not actual content</a:t>
            </a:r>
          </a:p>
          <a:p>
            <a:r>
              <a:rPr lang="en-US" dirty="0" smtClean="0"/>
              <a:t>High-level feature detection</a:t>
            </a:r>
          </a:p>
          <a:p>
            <a:pPr lvl="1"/>
            <a:r>
              <a:rPr lang="en-US" dirty="0" smtClean="0"/>
              <a:t>Example: encrypting memory will hide data structures</a:t>
            </a:r>
          </a:p>
          <a:p>
            <a:pPr lvl="1"/>
            <a:r>
              <a:rPr lang="en-US" dirty="0" smtClean="0"/>
              <a:t>But we expect to find </a:t>
            </a:r>
            <a:r>
              <a:rPr lang="en-US" b="1" dirty="0" smtClean="0"/>
              <a:t>something</a:t>
            </a:r>
            <a:r>
              <a:rPr lang="en-US"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for Data Structures!</a:t>
            </a:r>
            <a:endParaRPr lang="en-US" dirty="0"/>
          </a:p>
        </p:txBody>
      </p:sp>
      <p:sp>
        <p:nvSpPr>
          <p:cNvPr id="8" name="Rectangle 7"/>
          <p:cNvSpPr/>
          <p:nvPr/>
        </p:nvSpPr>
        <p:spPr>
          <a:xfrm>
            <a:off x="457200" y="2133600"/>
            <a:ext cx="8229600" cy="1371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57200" y="4667071"/>
            <a:ext cx="8229600" cy="1371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09600" y="2209800"/>
            <a:ext cx="7941898" cy="1477328"/>
          </a:xfrm>
          <a:prstGeom prst="rect">
            <a:avLst/>
          </a:prstGeom>
          <a:noFill/>
        </p:spPr>
        <p:txBody>
          <a:bodyPr wrap="none" rtlCol="0">
            <a:spAutoFit/>
          </a:bodyPr>
          <a:lstStyle/>
          <a:p>
            <a:r>
              <a:rPr lang="en-US" dirty="0" smtClean="0">
                <a:latin typeface="Courier"/>
              </a:rPr>
              <a:t>08 89 1c 24 89 74 24 04 8b 75 08 8b 5d 0c 8b 56 40 8b 4b </a:t>
            </a:r>
          </a:p>
          <a:p>
            <a:r>
              <a:rPr lang="en-US" dirty="0" smtClean="0">
                <a:latin typeface="Courier"/>
              </a:rPr>
              <a:t>40 8b 42 24 39 41 24 7f 25 7c 2a 8b 42 28 39 41 28 7f 1b</a:t>
            </a:r>
          </a:p>
          <a:p>
            <a:r>
              <a:rPr lang="en-US" dirty="0" smtClean="0">
                <a:latin typeface="Courier"/>
              </a:rPr>
              <a:t>7c 20 8d 43 44 89 45 0c 8d 46 44 89 45 08 8b 1c 24 8b 74</a:t>
            </a:r>
          </a:p>
          <a:p>
            <a:r>
              <a:rPr lang="en-US" dirty="0" smtClean="0">
                <a:latin typeface="Courier"/>
              </a:rPr>
              <a:t>24 04 c9 e9 </a:t>
            </a:r>
            <a:r>
              <a:rPr lang="en-US" dirty="0" err="1" smtClean="0">
                <a:latin typeface="Courier"/>
              </a:rPr>
              <a:t>df</a:t>
            </a:r>
            <a:r>
              <a:rPr lang="en-US" dirty="0" smtClean="0">
                <a:latin typeface="Courier"/>
              </a:rPr>
              <a:t> 4b 00 24 39 41 24 7f 25 7c 2a 8b 42 00 a2</a:t>
            </a:r>
          </a:p>
          <a:p>
            <a:endParaRPr lang="en-US" dirty="0">
              <a:latin typeface="Courier"/>
            </a:endParaRPr>
          </a:p>
        </p:txBody>
      </p:sp>
      <p:sp>
        <p:nvSpPr>
          <p:cNvPr id="15" name="TextBox 14"/>
          <p:cNvSpPr txBox="1"/>
          <p:nvPr/>
        </p:nvSpPr>
        <p:spPr>
          <a:xfrm>
            <a:off x="609600" y="4812268"/>
            <a:ext cx="7803376" cy="369332"/>
          </a:xfrm>
          <a:prstGeom prst="rect">
            <a:avLst/>
          </a:prstGeom>
          <a:noFill/>
        </p:spPr>
        <p:txBody>
          <a:bodyPr wrap="none" rtlCol="0">
            <a:spAutoFit/>
          </a:bodyPr>
          <a:lstStyle/>
          <a:p>
            <a:r>
              <a:rPr lang="en-US" dirty="0" smtClean="0">
                <a:latin typeface="Courier"/>
              </a:rPr>
              <a:t>       </a:t>
            </a:r>
            <a:r>
              <a:rPr lang="en-US" dirty="0" err="1" smtClean="0">
                <a:latin typeface="Courier"/>
              </a:rPr>
              <a:t>task_struct</a:t>
            </a:r>
            <a:r>
              <a:rPr lang="en-US" dirty="0" smtClean="0">
                <a:latin typeface="Courier"/>
              </a:rPr>
              <a:t>              char*        list&lt;</a:t>
            </a:r>
            <a:r>
              <a:rPr lang="en-US" dirty="0" err="1" smtClean="0">
                <a:latin typeface="Courier"/>
              </a:rPr>
              <a:t>int</a:t>
            </a:r>
            <a:r>
              <a:rPr lang="en-US" dirty="0" smtClean="0">
                <a:latin typeface="Courier"/>
              </a:rPr>
              <a:t>&gt;</a:t>
            </a:r>
          </a:p>
        </p:txBody>
      </p:sp>
      <p:sp>
        <p:nvSpPr>
          <p:cNvPr id="16" name="Striped Right Arrow 15"/>
          <p:cNvSpPr/>
          <p:nvPr/>
        </p:nvSpPr>
        <p:spPr>
          <a:xfrm rot="5400000">
            <a:off x="4134893" y="3713707"/>
            <a:ext cx="874214" cy="762000"/>
          </a:xfrm>
          <a:prstGeom prst="striped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2085672" y="5685939"/>
            <a:ext cx="705463" cy="1588"/>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p:cNvCxnSpPr>
          <p:nvPr/>
        </p:nvCxnSpPr>
        <p:spPr>
          <a:xfrm rot="16200000" flipH="1">
            <a:off x="3886199" y="5352872"/>
            <a:ext cx="1371602" cy="1588"/>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5990738" y="5000137"/>
            <a:ext cx="666137" cy="1588"/>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flipH="1">
            <a:off x="457200" y="5334000"/>
            <a:ext cx="8229600" cy="1588"/>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85800" y="5498068"/>
            <a:ext cx="6833722" cy="369332"/>
          </a:xfrm>
          <a:prstGeom prst="rect">
            <a:avLst/>
          </a:prstGeom>
          <a:noFill/>
        </p:spPr>
        <p:txBody>
          <a:bodyPr wrap="none" rtlCol="0">
            <a:spAutoFit/>
          </a:bodyPr>
          <a:lstStyle/>
          <a:p>
            <a:r>
              <a:rPr lang="en-US" dirty="0" smtClean="0">
                <a:latin typeface="Courier"/>
              </a:rPr>
              <a:t>   </a:t>
            </a:r>
            <a:r>
              <a:rPr lang="en-US" dirty="0" err="1" smtClean="0">
                <a:latin typeface="Courier"/>
              </a:rPr>
              <a:t>int</a:t>
            </a:r>
            <a:r>
              <a:rPr lang="en-US" dirty="0" smtClean="0">
                <a:latin typeface="Courier"/>
              </a:rPr>
              <a:t>*          char *              </a:t>
            </a:r>
            <a:r>
              <a:rPr lang="en-US" dirty="0" err="1" smtClean="0">
                <a:latin typeface="Courier"/>
              </a:rPr>
              <a:t>task_struct</a:t>
            </a:r>
            <a:r>
              <a:rPr lang="en-US" dirty="0" smtClean="0">
                <a:latin typeface="Courier"/>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Detecting Data Structures in Programs</a:t>
            </a:r>
          </a:p>
          <a:p>
            <a:pPr lvl="1"/>
            <a:r>
              <a:rPr lang="en-US" dirty="0" smtClean="0"/>
              <a:t>The block type system</a:t>
            </a:r>
          </a:p>
          <a:p>
            <a:pPr lvl="1"/>
            <a:r>
              <a:rPr lang="en-US" dirty="0" smtClean="0"/>
              <a:t>Extended example</a:t>
            </a:r>
          </a:p>
          <a:p>
            <a:pPr lvl="1"/>
            <a:r>
              <a:rPr lang="en-US" dirty="0" smtClean="0"/>
              <a:t>Accuracy results</a:t>
            </a:r>
          </a:p>
          <a:p>
            <a:r>
              <a:rPr lang="en-US" dirty="0" smtClean="0"/>
              <a:t>Detecting Programs with Data Structures</a:t>
            </a:r>
          </a:p>
          <a:p>
            <a:pPr lvl="1"/>
            <a:r>
              <a:rPr lang="en-US" dirty="0" smtClean="0"/>
              <a:t>Why polymorphism is effective</a:t>
            </a:r>
          </a:p>
          <a:p>
            <a:pPr lvl="1"/>
            <a:r>
              <a:rPr lang="en-US" dirty="0" smtClean="0"/>
              <a:t>Data structure mixture ratios</a:t>
            </a:r>
          </a:p>
          <a:p>
            <a:pPr lvl="1"/>
            <a:r>
              <a:rPr lang="en-US" dirty="0" smtClean="0"/>
              <a:t>Accuracy results</a:t>
            </a:r>
          </a:p>
          <a:p>
            <a:pPr lvl="1"/>
            <a:r>
              <a:rPr lang="en-US" dirty="0" smtClean="0"/>
              <a:t>Limitations</a:t>
            </a:r>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Trick</a:t>
            </a:r>
            <a:endParaRPr lang="en-US" dirty="0"/>
          </a:p>
        </p:txBody>
      </p:sp>
      <p:sp>
        <p:nvSpPr>
          <p:cNvPr id="3" name="Content Placeholder 2"/>
          <p:cNvSpPr>
            <a:spLocks noGrp="1"/>
          </p:cNvSpPr>
          <p:nvPr>
            <p:ph idx="1"/>
          </p:nvPr>
        </p:nvSpPr>
        <p:spPr/>
        <p:txBody>
          <a:bodyPr>
            <a:normAutofit/>
          </a:bodyPr>
          <a:lstStyle/>
          <a:p>
            <a:r>
              <a:rPr lang="en-US" dirty="0" smtClean="0"/>
              <a:t>Problem: image looks </a:t>
            </a:r>
            <a:r>
              <a:rPr lang="en-US" dirty="0" smtClean="0"/>
              <a:t>random</a:t>
            </a:r>
          </a:p>
          <a:p>
            <a:r>
              <a:rPr lang="en-US" dirty="0" smtClean="0"/>
              <a:t>Trick: build up from the bottom</a:t>
            </a:r>
            <a:endParaRPr lang="en-US" dirty="0" smtClean="0"/>
          </a:p>
          <a:p>
            <a:r>
              <a:rPr lang="en-US" dirty="0" smtClean="0"/>
              <a:t>Convert words into </a:t>
            </a:r>
            <a:r>
              <a:rPr lang="en-US" b="1" dirty="0" smtClean="0"/>
              <a:t>block types</a:t>
            </a:r>
            <a:endParaRPr lang="en-US" b="1" dirty="0" smtClean="0"/>
          </a:p>
          <a:p>
            <a:pPr lvl="1"/>
            <a:r>
              <a:rPr lang="en-US" dirty="0" smtClean="0"/>
              <a:t>Block types: things we can detect about a machine word of memory</a:t>
            </a:r>
          </a:p>
          <a:p>
            <a:pPr lvl="1"/>
            <a:r>
              <a:rPr lang="en-US" dirty="0" smtClean="0"/>
              <a:t>Pointer, zero, bunch of </a:t>
            </a:r>
            <a:r>
              <a:rPr lang="en-US" dirty="0" smtClean="0"/>
              <a:t>characters</a:t>
            </a:r>
          </a:p>
          <a:p>
            <a:r>
              <a:rPr lang="en-US" dirty="0" smtClean="0"/>
              <a:t>Map block types into atomic types</a:t>
            </a:r>
            <a:endParaRPr lang="en-US" b="1" dirty="0" smtClean="0"/>
          </a:p>
          <a:p>
            <a:pPr lvl="1"/>
            <a:r>
              <a:rPr lang="en-US" dirty="0" smtClean="0"/>
              <a:t>Atomic type: Anything you’d type in a structure definition: </a:t>
            </a:r>
            <a:r>
              <a:rPr lang="en-US" dirty="0" err="1" smtClean="0"/>
              <a:t>int</a:t>
            </a:r>
            <a:r>
              <a:rPr lang="en-US" dirty="0" smtClean="0"/>
              <a:t>, </a:t>
            </a:r>
            <a:r>
              <a:rPr lang="en-US" dirty="0" err="1" smtClean="0"/>
              <a:t>int</a:t>
            </a:r>
            <a:r>
              <a:rPr lang="en-US" dirty="0" smtClean="0"/>
              <a:t>*, char [], </a:t>
            </a:r>
            <a:r>
              <a:rPr lang="en-US" dirty="0" err="1" smtClean="0"/>
              <a:t>struct</a:t>
            </a:r>
            <a:r>
              <a:rPr lang="en-US" dirty="0" smtClean="0"/>
              <a:t> </a:t>
            </a:r>
            <a:r>
              <a:rPr lang="en-US" dirty="0" err="1" smtClean="0"/>
              <a:t>x</a:t>
            </a:r>
            <a:r>
              <a:rPr lang="en-US" dirty="0" smtClean="0"/>
              <a:t>*</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25401</TotalTime>
  <Words>2162</Words>
  <Application>Microsoft Macintosh PowerPoint</Application>
  <PresentationFormat>On-screen Show (4:3)</PresentationFormat>
  <Paragraphs>388</Paragraphs>
  <Slides>31</Slides>
  <Notes>25</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Module</vt:lpstr>
      <vt:lpstr>Digging for Data Structures</vt:lpstr>
      <vt:lpstr>The Current Antivirus Situation</vt:lpstr>
      <vt:lpstr>Virus Stealth Techniques</vt:lpstr>
      <vt:lpstr>Observations</vt:lpstr>
      <vt:lpstr>Common Programming Methods</vt:lpstr>
      <vt:lpstr>Data Structure based Antivirus</vt:lpstr>
      <vt:lpstr>Digging for Data Structures!</vt:lpstr>
      <vt:lpstr>Outline</vt:lpstr>
      <vt:lpstr>The Trick</vt:lpstr>
      <vt:lpstr>The Block Type System</vt:lpstr>
      <vt:lpstr>The Key Diagram</vt:lpstr>
      <vt:lpstr>There is some math</vt:lpstr>
      <vt:lpstr>Laika, the first Space Dog</vt:lpstr>
      <vt:lpstr>Difficulties in Practice</vt:lpstr>
      <vt:lpstr>Laika’s Accuracy</vt:lpstr>
      <vt:lpstr>Antivirus!</vt:lpstr>
      <vt:lpstr>Data structure based classifier</vt:lpstr>
      <vt:lpstr>Mixture Ratio I</vt:lpstr>
      <vt:lpstr>Mixture Ratio II</vt:lpstr>
      <vt:lpstr>Mixture Ratio III</vt:lpstr>
      <vt:lpstr>Is this program a Kraken?</vt:lpstr>
      <vt:lpstr>Training</vt:lpstr>
      <vt:lpstr>Accuracy</vt:lpstr>
      <vt:lpstr>Philosophical Points</vt:lpstr>
      <vt:lpstr>Countermeasures</vt:lpstr>
      <vt:lpstr>Limitations</vt:lpstr>
      <vt:lpstr>Related Work</vt:lpstr>
      <vt:lpstr>Conclusions</vt:lpstr>
      <vt:lpstr>Questions!</vt:lpstr>
      <vt:lpstr>Extra: Is Laika really Practical?</vt:lpstr>
      <vt:lpstr>Extra: Differences between bots</vt:lpstr>
    </vt:vector>
  </TitlesOfParts>
  <Company>UIUC</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for Data Structures</dc:title>
  <dc:creator>Anthony Cozzie</dc:creator>
  <cp:lastModifiedBy>Anthony Cozzie</cp:lastModifiedBy>
  <cp:revision>68</cp:revision>
  <dcterms:created xsi:type="dcterms:W3CDTF">2008-12-02T22:01:24Z</dcterms:created>
  <dcterms:modified xsi:type="dcterms:W3CDTF">2008-12-08T01:47:17Z</dcterms:modified>
</cp:coreProperties>
</file>