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325" r:id="rId2"/>
    <p:sldId id="332" r:id="rId3"/>
    <p:sldId id="335" r:id="rId4"/>
    <p:sldId id="333" r:id="rId5"/>
    <p:sldId id="307" r:id="rId6"/>
    <p:sldId id="308" r:id="rId7"/>
    <p:sldId id="334" r:id="rId8"/>
    <p:sldId id="309" r:id="rId9"/>
    <p:sldId id="310" r:id="rId10"/>
    <p:sldId id="322" r:id="rId11"/>
    <p:sldId id="312" r:id="rId12"/>
    <p:sldId id="313" r:id="rId13"/>
    <p:sldId id="315" r:id="rId14"/>
    <p:sldId id="316" r:id="rId15"/>
    <p:sldId id="318" r:id="rId16"/>
    <p:sldId id="337" r:id="rId17"/>
    <p:sldId id="338" r:id="rId18"/>
    <p:sldId id="336"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CEA388-E462-43A7-AAF6-975A89ACA4CE}">
          <p14:sldIdLst>
            <p14:sldId id="325"/>
            <p14:sldId id="332"/>
            <p14:sldId id="335"/>
            <p14:sldId id="333"/>
            <p14:sldId id="307"/>
            <p14:sldId id="308"/>
            <p14:sldId id="334"/>
            <p14:sldId id="309"/>
            <p14:sldId id="310"/>
            <p14:sldId id="322"/>
            <p14:sldId id="312"/>
            <p14:sldId id="313"/>
            <p14:sldId id="315"/>
            <p14:sldId id="316"/>
            <p14:sldId id="318"/>
            <p14:sldId id="337"/>
            <p14:sldId id="338"/>
            <p14:sldId id="336"/>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9820" autoAdjust="0"/>
  </p:normalViewPr>
  <p:slideViewPr>
    <p:cSldViewPr>
      <p:cViewPr varScale="1">
        <p:scale>
          <a:sx n="94" d="100"/>
          <a:sy n="94" d="100"/>
        </p:scale>
        <p:origin x="-213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42766-4978-416A-BA5E-A627384905DC}" type="datetimeFigureOut">
              <a:rPr lang="en-US" smtClean="0"/>
              <a:t>5/7/2011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9BA25-854D-40AA-863B-C279B4E2893E}" type="slidenum">
              <a:rPr lang="en-US" smtClean="0"/>
              <a:t>‹#›</a:t>
            </a:fld>
            <a:endParaRPr lang="en-US"/>
          </a:p>
        </p:txBody>
      </p:sp>
    </p:spTree>
    <p:extLst>
      <p:ext uri="{BB962C8B-B14F-4D97-AF65-F5344CB8AC3E}">
        <p14:creationId xmlns:p14="http://schemas.microsoft.com/office/powerpoint/2010/main" val="409939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ladies and germs . . . </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Database is the engine that powers Macho; we put a LOT of time into</a:t>
            </a:r>
            <a:r>
              <a:rPr lang="en-US" baseline="0" dirty="0" smtClean="0"/>
              <a:t> it, and we still aren’t satisfied with it.  The current approach looks for chunks of code like this:</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10</a:t>
            </a:fld>
            <a:endParaRPr lang="en-US"/>
          </a:p>
        </p:txBody>
      </p:sp>
    </p:spTree>
    <p:extLst>
      <p:ext uri="{BB962C8B-B14F-4D97-AF65-F5344CB8AC3E}">
        <p14:creationId xmlns:p14="http://schemas.microsoft.com/office/powerpoint/2010/main" val="75555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try all combinations.</a:t>
            </a:r>
            <a:r>
              <a:rPr lang="en-US" baseline="0" dirty="0" smtClean="0"/>
              <a:t>  Stitching will also try looking for glue code (a piece that converts from one type to another) or mapping (to convert functions of scalars into functions of arrays).  This is fairly simple conceptually but it turns out to be annoying to do in practice.  But I won’t bore you with the details.</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11</a:t>
            </a:fld>
            <a:endParaRPr lang="en-US"/>
          </a:p>
        </p:txBody>
      </p:sp>
    </p:spTree>
    <p:extLst>
      <p:ext uri="{BB962C8B-B14F-4D97-AF65-F5344CB8AC3E}">
        <p14:creationId xmlns:p14="http://schemas.microsoft.com/office/powerpoint/2010/main" val="410556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show real code generated by macho, but I suggest you ignore everything here that isn’t red.  </a:t>
            </a:r>
          </a:p>
          <a:p>
            <a:endParaRPr lang="en-US" dirty="0" smtClean="0"/>
          </a:p>
          <a:p>
            <a:r>
              <a:rPr lang="en-US" dirty="0" smtClean="0"/>
              <a:t>This</a:t>
            </a:r>
            <a:r>
              <a:rPr lang="en-US" baseline="0" dirty="0" smtClean="0"/>
              <a:t> is a very reasonable attempt at LS!  BUT!</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12</a:t>
            </a:fld>
            <a:endParaRPr lang="en-US"/>
          </a:p>
        </p:txBody>
      </p:sp>
    </p:spTree>
    <p:extLst>
      <p:ext uri="{BB962C8B-B14F-4D97-AF65-F5344CB8AC3E}">
        <p14:creationId xmlns:p14="http://schemas.microsoft.com/office/powerpoint/2010/main" val="281623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is to basically just try things.  If we have extra or unwanted behavior, we’ll try putting an if statement around it, and if we have</a:t>
            </a:r>
            <a:r>
              <a:rPr lang="en-US" baseline="0" dirty="0" smtClean="0"/>
              <a:t> insufficient output we’ll try printing everything in scope.</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14</a:t>
            </a:fld>
            <a:endParaRPr lang="en-US"/>
          </a:p>
        </p:txBody>
      </p:sp>
    </p:spTree>
    <p:extLst>
      <p:ext uri="{BB962C8B-B14F-4D97-AF65-F5344CB8AC3E}">
        <p14:creationId xmlns:p14="http://schemas.microsoft.com/office/powerpoint/2010/main" val="2010142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notes: </a:t>
            </a:r>
            <a:r>
              <a:rPr lang="en-US" dirty="0" err="1" smtClean="0"/>
              <a:t>listFiles</a:t>
            </a:r>
            <a:r>
              <a:rPr lang="en-US" dirty="0" smtClean="0"/>
              <a:t> should be inside the if statement, but in fact it is </a:t>
            </a:r>
            <a:r>
              <a:rPr lang="en-US" dirty="0" err="1" smtClean="0"/>
              <a:t>Arrays.sort</a:t>
            </a:r>
            <a:r>
              <a:rPr lang="en-US" dirty="0" smtClean="0"/>
              <a:t> that throws the exception!</a:t>
            </a:r>
            <a:r>
              <a:rPr lang="en-US" baseline="0" dirty="0" smtClean="0"/>
              <a:t>  Synthesis is stupid, it tried many solutions for </a:t>
            </a:r>
            <a:r>
              <a:rPr lang="en-US" baseline="0" dirty="0" err="1" smtClean="0"/>
              <a:t>isDirectory</a:t>
            </a:r>
            <a:r>
              <a:rPr lang="en-US" baseline="0" dirty="0" smtClean="0"/>
              <a:t>, and in fact quite a few others work, like ==null or </a:t>
            </a:r>
            <a:r>
              <a:rPr lang="en-US" baseline="0" dirty="0" err="1" smtClean="0"/>
              <a:t>isFile</a:t>
            </a:r>
            <a:r>
              <a:rPr lang="en-US" baseline="0" dirty="0" smtClean="0"/>
              <a:t>.  The final print is a ‘try anything’ print, in this case we tried inserting it at all possible places and that happened to be the one that worked.</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15</a:t>
            </a:fld>
            <a:endParaRPr lang="en-US"/>
          </a:p>
        </p:txBody>
      </p:sp>
    </p:spTree>
    <p:extLst>
      <p:ext uri="{BB962C8B-B14F-4D97-AF65-F5344CB8AC3E}">
        <p14:creationId xmlns:p14="http://schemas.microsoft.com/office/powerpoint/2010/main" val="43255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Beautiful synergy.  Not enough time to give a really in-depth</a:t>
            </a:r>
            <a:r>
              <a:rPr lang="en-US" baseline="0" dirty="0" smtClean="0"/>
              <a:t> explanation, so I’m going to just give an example (irony).  We spent a lot of time on each part exploring how to tackle it.</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18</a:t>
            </a:fld>
            <a:endParaRPr lang="en-US"/>
          </a:p>
        </p:txBody>
      </p:sp>
    </p:spTree>
    <p:extLst>
      <p:ext uri="{BB962C8B-B14F-4D97-AF65-F5344CB8AC3E}">
        <p14:creationId xmlns:p14="http://schemas.microsoft.com/office/powerpoint/2010/main" val="139794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Goal of this talk is to convince you that Macho is </a:t>
            </a:r>
            <a:r>
              <a:rPr lang="en-US" sz="1200" kern="1200" baseline="0" smtClean="0">
                <a:solidFill>
                  <a:schemeClr val="tx1"/>
                </a:solidFill>
                <a:latin typeface="+mn-lt"/>
                <a:ea typeface="+mn-ea"/>
                <a:cs typeface="+mn-cs"/>
              </a:rPr>
              <a:t>worth solving.</a:t>
            </a:r>
            <a:endParaRPr lang="en-US" dirty="0" smtClean="0"/>
          </a:p>
          <a:p>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19</a:t>
            </a:fld>
            <a:endParaRPr lang="en-US"/>
          </a:p>
        </p:txBody>
      </p:sp>
    </p:spTree>
    <p:extLst>
      <p:ext uri="{BB962C8B-B14F-4D97-AF65-F5344CB8AC3E}">
        <p14:creationId xmlns:p14="http://schemas.microsoft.com/office/powerpoint/2010/main" val="48941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Famous book by Fred Brooks, basically claimed that there would never be a magic programming language or technique,</a:t>
            </a:r>
            <a:r>
              <a:rPr lang="en-US" baseline="0" dirty="0" smtClean="0"/>
              <a:t> because of the fundamental divergence between precise low level tasks and vague high-level human thinking.</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2</a:t>
            </a:fld>
            <a:endParaRPr lang="en-US"/>
          </a:p>
        </p:txBody>
      </p:sp>
    </p:spTree>
    <p:extLst>
      <p:ext uri="{BB962C8B-B14F-4D97-AF65-F5344CB8AC3E}">
        <p14:creationId xmlns:p14="http://schemas.microsoft.com/office/powerpoint/2010/main" val="44124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Observation:</a:t>
            </a:r>
            <a:r>
              <a:rPr lang="en-US" baseline="0" dirty="0" smtClean="0"/>
              <a:t> our friends in software engineering have built tools for all of these!</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3</a:t>
            </a:fld>
            <a:endParaRPr lang="en-US"/>
          </a:p>
        </p:txBody>
      </p:sp>
    </p:spTree>
    <p:extLst>
      <p:ext uri="{BB962C8B-B14F-4D97-AF65-F5344CB8AC3E}">
        <p14:creationId xmlns:p14="http://schemas.microsoft.com/office/powerpoint/2010/main" val="346601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 so we want to build a programming</a:t>
            </a:r>
            <a:r>
              <a:rPr lang="en-US" baseline="0" dirty="0" smtClean="0"/>
              <a:t> assistant and/or do it for you.  But we’re going to screw up too!</a:t>
            </a:r>
            <a:endParaRPr lang="en-US" dirty="0" smtClean="0"/>
          </a:p>
          <a:p>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4</a:t>
            </a:fld>
            <a:endParaRPr lang="en-US"/>
          </a:p>
        </p:txBody>
      </p:sp>
    </p:spTree>
    <p:extLst>
      <p:ext uri="{BB962C8B-B14F-4D97-AF65-F5344CB8AC3E}">
        <p14:creationId xmlns:p14="http://schemas.microsoft.com/office/powerpoint/2010/main" val="44124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Macho!  Looks real similar.</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5</a:t>
            </a:fld>
            <a:endParaRPr lang="en-US"/>
          </a:p>
        </p:txBody>
      </p:sp>
    </p:spTree>
    <p:extLst>
      <p:ext uri="{BB962C8B-B14F-4D97-AF65-F5344CB8AC3E}">
        <p14:creationId xmlns:p14="http://schemas.microsoft.com/office/powerpoint/2010/main" val="121120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let Macho simply try all solutions!</a:t>
            </a:r>
          </a:p>
          <a:p>
            <a:r>
              <a:rPr lang="en-US" dirty="0" smtClean="0"/>
              <a:t>This allows Macho to hide all sorts of mistakes</a:t>
            </a:r>
          </a:p>
          <a:p>
            <a:pPr lvl="1"/>
            <a:r>
              <a:rPr lang="en-US" dirty="0" smtClean="0"/>
              <a:t>Poor understanding of concepts</a:t>
            </a:r>
          </a:p>
          <a:p>
            <a:pPr lvl="1"/>
            <a:r>
              <a:rPr lang="en-US" dirty="0" smtClean="0"/>
              <a:t>Mistakes in understanding natural language</a:t>
            </a:r>
          </a:p>
          <a:p>
            <a:pPr lvl="1"/>
            <a:r>
              <a:rPr lang="en-US" dirty="0" smtClean="0"/>
              <a:t>Reasonable but wrong candidate programs</a:t>
            </a:r>
          </a:p>
          <a:p>
            <a:pPr lvl="1"/>
            <a:r>
              <a:rPr lang="en-US" dirty="0" smtClean="0"/>
              <a:t>Illegal combinations of system libraries</a:t>
            </a:r>
          </a:p>
          <a:p>
            <a:endParaRPr lang="en-US" dirty="0" smtClean="0"/>
          </a:p>
          <a:p>
            <a:r>
              <a:rPr lang="en-US" dirty="0" smtClean="0"/>
              <a:t>Examples are first class inputs in that they represent</a:t>
            </a:r>
            <a:r>
              <a:rPr lang="en-US" baseline="0" dirty="0" smtClean="0"/>
              <a:t> real information not present</a:t>
            </a:r>
          </a:p>
          <a:p>
            <a:r>
              <a:rPr lang="en-US" baseline="0" dirty="0" smtClean="0"/>
              <a:t>in the natural language, BUT, they also make Macho much easier to implement.</a:t>
            </a:r>
          </a:p>
          <a:p>
            <a:endParaRPr lang="en-US" baseline="0" dirty="0" smtClean="0"/>
          </a:p>
          <a:p>
            <a:r>
              <a:rPr lang="en-US" baseline="0" dirty="0" smtClean="0"/>
              <a:t>Probability of BOTH passing the unit test and the </a:t>
            </a:r>
            <a:r>
              <a:rPr lang="en-US" baseline="0" dirty="0" err="1" smtClean="0"/>
              <a:t>nl</a:t>
            </a:r>
            <a:r>
              <a:rPr lang="en-US" baseline="0" dirty="0" smtClean="0"/>
              <a:t> heuristics and being wrong is low.</a:t>
            </a:r>
            <a:endParaRPr lang="en-US" dirty="0" smtClean="0"/>
          </a:p>
          <a:p>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6</a:t>
            </a:fld>
            <a:endParaRPr lang="en-US"/>
          </a:p>
        </p:txBody>
      </p:sp>
    </p:spTree>
    <p:extLst>
      <p:ext uri="{BB962C8B-B14F-4D97-AF65-F5344CB8AC3E}">
        <p14:creationId xmlns:p14="http://schemas.microsoft.com/office/powerpoint/2010/main" val="101272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 so we want to build a programming</a:t>
            </a:r>
            <a:r>
              <a:rPr lang="en-US" baseline="0" dirty="0" smtClean="0"/>
              <a:t> assistant and/or do it for you.  But we’re going </a:t>
            </a:r>
            <a:r>
              <a:rPr lang="en-US" baseline="0" smtClean="0"/>
              <a:t>to screw up too!</a:t>
            </a:r>
            <a:endParaRPr lang="en-US" dirty="0" smtClean="0"/>
          </a:p>
          <a:p>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7</a:t>
            </a:fld>
            <a:endParaRPr lang="en-US"/>
          </a:p>
        </p:txBody>
      </p:sp>
    </p:spTree>
    <p:extLst>
      <p:ext uri="{BB962C8B-B14F-4D97-AF65-F5344CB8AC3E}">
        <p14:creationId xmlns:p14="http://schemas.microsoft.com/office/powerpoint/2010/main" val="44124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Spec for </a:t>
            </a:r>
            <a:r>
              <a:rPr lang="en-US" sz="1200" kern="1200" dirty="0" err="1" smtClean="0">
                <a:solidFill>
                  <a:schemeClr val="tx1"/>
                </a:solidFill>
                <a:latin typeface="+mn-lt"/>
                <a:ea typeface="+mn-ea"/>
                <a:cs typeface="+mn-cs"/>
              </a:rPr>
              <a:t>ls</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8</a:t>
            </a:fld>
            <a:endParaRPr lang="en-US"/>
          </a:p>
        </p:txBody>
      </p:sp>
    </p:spTree>
    <p:extLst>
      <p:ext uri="{BB962C8B-B14F-4D97-AF65-F5344CB8AC3E}">
        <p14:creationId xmlns:p14="http://schemas.microsoft.com/office/powerpoint/2010/main" val="158021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Goal is to extract chunks of implied computation.  Conceptually</a:t>
            </a:r>
          </a:p>
          <a:p>
            <a:r>
              <a:rPr lang="en-US" sz="1200" kern="1200" dirty="0" smtClean="0">
                <a:solidFill>
                  <a:schemeClr val="tx1"/>
                </a:solidFill>
                <a:latin typeface="+mn-lt"/>
                <a:ea typeface="+mn-ea"/>
                <a:cs typeface="+mn-cs"/>
              </a:rPr>
              <a:t>   very similar to previous work from the 70s. Verbs imply action, nouns</a:t>
            </a:r>
          </a:p>
          <a:p>
            <a:r>
              <a:rPr lang="en-US" sz="1200" kern="1200" dirty="0" smtClean="0">
                <a:solidFill>
                  <a:schemeClr val="tx1"/>
                </a:solidFill>
                <a:latin typeface="+mn-lt"/>
                <a:ea typeface="+mn-ea"/>
                <a:cs typeface="+mn-cs"/>
              </a:rPr>
              <a:t>   imply objects.  We</a:t>
            </a:r>
            <a:r>
              <a:rPr lang="en-US" sz="1200" kern="1200" baseline="0" dirty="0" smtClean="0">
                <a:solidFill>
                  <a:schemeClr val="tx1"/>
                </a:solidFill>
                <a:latin typeface="+mn-lt"/>
                <a:ea typeface="+mn-ea"/>
                <a:cs typeface="+mn-cs"/>
              </a:rPr>
              <a:t> used an off the shelf parser.</a:t>
            </a:r>
            <a:endParaRPr lang="en-US" dirty="0"/>
          </a:p>
        </p:txBody>
      </p:sp>
      <p:sp>
        <p:nvSpPr>
          <p:cNvPr id="4" name="Slide Number Placeholder 3"/>
          <p:cNvSpPr>
            <a:spLocks noGrp="1"/>
          </p:cNvSpPr>
          <p:nvPr>
            <p:ph type="sldNum" sz="quarter" idx="10"/>
          </p:nvPr>
        </p:nvSpPr>
        <p:spPr/>
        <p:txBody>
          <a:bodyPr/>
          <a:lstStyle/>
          <a:p>
            <a:fld id="{4CF9BA25-854D-40AA-863B-C279B4E2893E}" type="slidenum">
              <a:rPr lang="en-US" smtClean="0"/>
              <a:t>9</a:t>
            </a:fld>
            <a:endParaRPr lang="en-US"/>
          </a:p>
        </p:txBody>
      </p:sp>
    </p:spTree>
    <p:extLst>
      <p:ext uri="{BB962C8B-B14F-4D97-AF65-F5344CB8AC3E}">
        <p14:creationId xmlns:p14="http://schemas.microsoft.com/office/powerpoint/2010/main" val="428449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184D59-E0B0-4CC9-97C0-F56B3B5337DB}" type="datetimeFigureOut">
              <a:rPr lang="en-US" smtClean="0"/>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83666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84D59-E0B0-4CC9-97C0-F56B3B5337DB}" type="datetimeFigureOut">
              <a:rPr lang="en-US" smtClean="0"/>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189815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84D59-E0B0-4CC9-97C0-F56B3B5337DB}" type="datetimeFigureOut">
              <a:rPr lang="en-US" smtClean="0"/>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38050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84D59-E0B0-4CC9-97C0-F56B3B5337DB}" type="datetimeFigureOut">
              <a:rPr lang="en-US" smtClean="0"/>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158149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84D59-E0B0-4CC9-97C0-F56B3B5337DB}" type="datetimeFigureOut">
              <a:rPr lang="en-US" smtClean="0"/>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2511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184D59-E0B0-4CC9-97C0-F56B3B5337DB}" type="datetimeFigureOut">
              <a:rPr lang="en-US" smtClean="0"/>
              <a:t>5/7/2011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245045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184D59-E0B0-4CC9-97C0-F56B3B5337DB}" type="datetimeFigureOut">
              <a:rPr lang="en-US" smtClean="0"/>
              <a:t>5/7/2011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47428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184D59-E0B0-4CC9-97C0-F56B3B5337DB}" type="datetimeFigureOut">
              <a:rPr lang="en-US" smtClean="0"/>
              <a:t>5/7/2011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4886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84D59-E0B0-4CC9-97C0-F56B3B5337DB}" type="datetimeFigureOut">
              <a:rPr lang="en-US" smtClean="0"/>
              <a:t>5/7/2011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193958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84D59-E0B0-4CC9-97C0-F56B3B5337DB}" type="datetimeFigureOut">
              <a:rPr lang="en-US" smtClean="0"/>
              <a:t>5/7/2011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1931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84D59-E0B0-4CC9-97C0-F56B3B5337DB}" type="datetimeFigureOut">
              <a:rPr lang="en-US" smtClean="0"/>
              <a:t>5/7/2011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C7898-C441-4FA6-97E0-CCF10B8916BE}" type="slidenum">
              <a:rPr lang="en-US" smtClean="0"/>
              <a:t>‹#›</a:t>
            </a:fld>
            <a:endParaRPr lang="en-US"/>
          </a:p>
        </p:txBody>
      </p:sp>
    </p:spTree>
    <p:extLst>
      <p:ext uri="{BB962C8B-B14F-4D97-AF65-F5344CB8AC3E}">
        <p14:creationId xmlns:p14="http://schemas.microsoft.com/office/powerpoint/2010/main" val="128877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84D59-E0B0-4CC9-97C0-F56B3B5337DB}" type="datetimeFigureOut">
              <a:rPr lang="en-US" smtClean="0"/>
              <a:t>5/7/2011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C7898-C441-4FA6-97E0-CCF10B8916BE}" type="slidenum">
              <a:rPr lang="en-US" smtClean="0"/>
              <a:t>‹#›</a:t>
            </a:fld>
            <a:endParaRPr lang="en-US"/>
          </a:p>
        </p:txBody>
      </p:sp>
    </p:spTree>
    <p:extLst>
      <p:ext uri="{BB962C8B-B14F-4D97-AF65-F5344CB8AC3E}">
        <p14:creationId xmlns:p14="http://schemas.microsoft.com/office/powerpoint/2010/main" val="2939192772"/>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1624584"/>
            <a:ext cx="3886200" cy="2261616"/>
          </a:xfrm>
        </p:spPr>
        <p:txBody>
          <a:bodyPr/>
          <a:lstStyle/>
          <a:p>
            <a:r>
              <a:rPr lang="en-US" dirty="0" smtClean="0"/>
              <a:t>Macho: Programming With Man Pages</a:t>
            </a:r>
            <a:endParaRPr lang="en-US" dirty="0"/>
          </a:p>
        </p:txBody>
      </p:sp>
      <p:sp>
        <p:nvSpPr>
          <p:cNvPr id="3" name="Subtitle 2"/>
          <p:cNvSpPr>
            <a:spLocks noGrp="1"/>
          </p:cNvSpPr>
          <p:nvPr>
            <p:ph type="subTitle" idx="1"/>
          </p:nvPr>
        </p:nvSpPr>
        <p:spPr>
          <a:xfrm>
            <a:off x="-76200" y="5282184"/>
            <a:ext cx="7467600" cy="1271016"/>
          </a:xfrm>
        </p:spPr>
        <p:txBody>
          <a:bodyPr>
            <a:normAutofit/>
          </a:bodyPr>
          <a:lstStyle/>
          <a:p>
            <a:r>
              <a:rPr lang="en-US" sz="2800" dirty="0" smtClean="0"/>
              <a:t>Anthony </a:t>
            </a:r>
            <a:r>
              <a:rPr lang="en-US" sz="2800" dirty="0" err="1" smtClean="0"/>
              <a:t>Cozzie</a:t>
            </a:r>
            <a:r>
              <a:rPr lang="en-US" sz="2800" dirty="0" smtClean="0"/>
              <a:t>, </a:t>
            </a:r>
            <a:r>
              <a:rPr lang="en-US" sz="2800" dirty="0" err="1" smtClean="0"/>
              <a:t>Murph</a:t>
            </a:r>
            <a:r>
              <a:rPr lang="en-US" sz="2800" dirty="0" smtClean="0"/>
              <a:t> </a:t>
            </a:r>
            <a:r>
              <a:rPr lang="en-US" sz="2800" dirty="0" err="1" smtClean="0"/>
              <a:t>Finnicum</a:t>
            </a:r>
            <a:r>
              <a:rPr lang="en-US" sz="2800" dirty="0" smtClean="0"/>
              <a:t>, Sam King</a:t>
            </a:r>
          </a:p>
          <a:p>
            <a:r>
              <a:rPr lang="en-US" sz="2800" dirty="0" smtClean="0"/>
              <a:t>University of Illinois at Urbana-Champaign</a:t>
            </a:r>
            <a:endParaRPr lang="en-US" sz="2800" dirty="0"/>
          </a:p>
        </p:txBody>
      </p:sp>
      <p:pic>
        <p:nvPicPr>
          <p:cNvPr id="5" name="Picture 4" descr="Illinois_il2_large.jpg"/>
          <p:cNvPicPr>
            <a:picLocks noChangeAspect="1"/>
          </p:cNvPicPr>
          <p:nvPr/>
        </p:nvPicPr>
        <p:blipFill>
          <a:blip r:embed="rId3"/>
          <a:stretch>
            <a:fillRect/>
          </a:stretch>
        </p:blipFill>
        <p:spPr>
          <a:xfrm>
            <a:off x="7467600" y="5257800"/>
            <a:ext cx="1032933" cy="12192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71525"/>
            <a:ext cx="37909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305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Programmer’s Labels</a:t>
            </a:r>
            <a:endParaRPr lang="en-US" dirty="0"/>
          </a:p>
        </p:txBody>
      </p:sp>
      <p:sp>
        <p:nvSpPr>
          <p:cNvPr id="4" name="Rectangle 3"/>
          <p:cNvSpPr/>
          <p:nvPr/>
        </p:nvSpPr>
        <p:spPr>
          <a:xfrm>
            <a:off x="685800" y="1828800"/>
            <a:ext cx="7696200" cy="3416320"/>
          </a:xfrm>
          <a:prstGeom prst="rect">
            <a:avLst/>
          </a:prstGeom>
        </p:spPr>
        <p:txBody>
          <a:bodyPr wrap="square">
            <a:spAutoFit/>
          </a:bodyPr>
          <a:lstStyle/>
          <a:p>
            <a:r>
              <a:rPr lang="en-US" sz="2400" dirty="0">
                <a:latin typeface="Courier New" pitchFamily="49" charset="0"/>
              </a:rPr>
              <a:t>public static void main(String[] </a:t>
            </a:r>
            <a:r>
              <a:rPr lang="en-US" sz="2400" dirty="0" err="1">
                <a:latin typeface="Courier New" pitchFamily="49" charset="0"/>
              </a:rPr>
              <a:t>args</a:t>
            </a:r>
            <a:r>
              <a:rPr lang="en-US" sz="2400" dirty="0">
                <a:latin typeface="Courier New" pitchFamily="49" charset="0"/>
              </a:rPr>
              <a:t>) {</a:t>
            </a:r>
          </a:p>
          <a:p>
            <a:endParaRPr lang="en-US" sz="2400" dirty="0" smtClean="0">
              <a:latin typeface="Courier New" pitchFamily="49" charset="0"/>
            </a:endParaRPr>
          </a:p>
          <a:p>
            <a:r>
              <a:rPr lang="en-US" sz="2400" dirty="0" smtClean="0">
                <a:latin typeface="Courier New" pitchFamily="49" charset="0"/>
              </a:rPr>
              <a:t>   ....</a:t>
            </a:r>
            <a:endParaRPr lang="en-US" sz="2400" dirty="0">
              <a:latin typeface="Courier New" pitchFamily="49" charset="0"/>
            </a:endParaRPr>
          </a:p>
          <a:p>
            <a:endParaRPr lang="en-US" sz="2400" dirty="0">
              <a:latin typeface="Courier New" pitchFamily="49" charset="0"/>
            </a:endParaRPr>
          </a:p>
          <a:p>
            <a:r>
              <a:rPr lang="en-US" sz="2400" dirty="0">
                <a:latin typeface="Courier New" pitchFamily="49" charset="0"/>
              </a:rPr>
              <a:t>   //first (original) </a:t>
            </a:r>
            <a:r>
              <a:rPr lang="en-US" sz="2400" dirty="0" smtClean="0">
                <a:latin typeface="Courier New" pitchFamily="49" charset="0"/>
              </a:rPr>
              <a:t>database</a:t>
            </a:r>
          </a:p>
          <a:p>
            <a:r>
              <a:rPr lang="en-US" sz="2400" dirty="0" smtClean="0">
                <a:latin typeface="Courier New" pitchFamily="49" charset="0"/>
              </a:rPr>
              <a:t>   </a:t>
            </a:r>
            <a:r>
              <a:rPr lang="en-US" sz="2400" dirty="0">
                <a:solidFill>
                  <a:srgbClr val="00B050"/>
                </a:solidFill>
                <a:latin typeface="Courier New" pitchFamily="49" charset="0"/>
              </a:rPr>
              <a:t>files</a:t>
            </a:r>
            <a:r>
              <a:rPr lang="en-US" sz="2400" dirty="0">
                <a:latin typeface="Courier New" pitchFamily="49" charset="0"/>
              </a:rPr>
              <a:t> = </a:t>
            </a:r>
            <a:r>
              <a:rPr lang="en-US" sz="2400" dirty="0" err="1">
                <a:solidFill>
                  <a:schemeClr val="accent1"/>
                </a:solidFill>
                <a:latin typeface="Courier New" pitchFamily="49" charset="0"/>
              </a:rPr>
              <a:t>directory</a:t>
            </a:r>
            <a:r>
              <a:rPr lang="en-US" sz="2400" dirty="0" err="1">
                <a:latin typeface="Courier New" pitchFamily="49" charset="0"/>
              </a:rPr>
              <a:t>.listFiles</a:t>
            </a:r>
            <a:r>
              <a:rPr lang="en-US" sz="2400" dirty="0" smtClean="0">
                <a:latin typeface="Courier New" pitchFamily="49" charset="0"/>
              </a:rPr>
              <a:t>();</a:t>
            </a:r>
          </a:p>
          <a:p>
            <a:endParaRPr lang="en-US" sz="2400" dirty="0">
              <a:latin typeface="Courier New" pitchFamily="49" charset="0"/>
            </a:endParaRPr>
          </a:p>
          <a:p>
            <a:r>
              <a:rPr lang="en-US" sz="2400" dirty="0" smtClean="0">
                <a:latin typeface="Courier New" pitchFamily="49" charset="0"/>
              </a:rPr>
              <a:t>   ....</a:t>
            </a:r>
          </a:p>
          <a:p>
            <a:r>
              <a:rPr lang="en-US" sz="2400" dirty="0" smtClean="0">
                <a:latin typeface="Courier New" pitchFamily="49" charset="0"/>
              </a:rPr>
              <a:t>}</a:t>
            </a:r>
            <a:endParaRPr lang="en-US" sz="2400" dirty="0">
              <a:latin typeface="Courier New" pitchFamily="49" charset="0"/>
            </a:endParaRPr>
          </a:p>
        </p:txBody>
      </p:sp>
    </p:spTree>
    <p:extLst>
      <p:ext uri="{BB962C8B-B14F-4D97-AF65-F5344CB8AC3E}">
        <p14:creationId xmlns:p14="http://schemas.microsoft.com/office/powerpoint/2010/main" val="1519548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251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to Synthesis: LS1</a:t>
            </a:r>
            <a:endParaRPr lang="en-US" dirty="0"/>
          </a:p>
        </p:txBody>
      </p:sp>
      <p:sp>
        <p:nvSpPr>
          <p:cNvPr id="4" name="Rectangle 3"/>
          <p:cNvSpPr/>
          <p:nvPr/>
        </p:nvSpPr>
        <p:spPr>
          <a:xfrm>
            <a:off x="457200" y="1676400"/>
            <a:ext cx="9067800" cy="4524315"/>
          </a:xfrm>
          <a:prstGeom prst="rect">
            <a:avLst/>
          </a:prstGeom>
        </p:spPr>
        <p:txBody>
          <a:bodyPr wrap="square">
            <a:spAutoFit/>
          </a:bodyPr>
          <a:lstStyle/>
          <a:p>
            <a:r>
              <a:rPr lang="en-US" b="1" dirty="0">
                <a:latin typeface="Courier New" pitchFamily="49" charset="0"/>
              </a:rPr>
              <a:t>public static void Ls1(</a:t>
            </a:r>
            <a:r>
              <a:rPr lang="en-US" b="1" dirty="0" err="1">
                <a:latin typeface="Courier New" pitchFamily="49" charset="0"/>
              </a:rPr>
              <a:t>java.lang.String</a:t>
            </a:r>
            <a:r>
              <a:rPr lang="en-US" b="1" dirty="0">
                <a:latin typeface="Courier New" pitchFamily="49" charset="0"/>
              </a:rPr>
              <a:t> </a:t>
            </a:r>
            <a:r>
              <a:rPr lang="en-US" b="1" dirty="0" err="1">
                <a:latin typeface="Courier New" pitchFamily="49" charset="0"/>
              </a:rPr>
              <a:t>p_directory</a:t>
            </a:r>
            <a:r>
              <a:rPr lang="en-US" b="1" dirty="0">
                <a:latin typeface="Courier New" pitchFamily="49" charset="0"/>
              </a:rPr>
              <a:t>) {</a:t>
            </a:r>
          </a:p>
          <a:p>
            <a:r>
              <a:rPr lang="en-US" b="1" dirty="0">
                <a:latin typeface="Courier New" pitchFamily="49" charset="0"/>
              </a:rPr>
              <a:t>    </a:t>
            </a:r>
            <a:r>
              <a:rPr lang="en-US" b="1" dirty="0" err="1">
                <a:latin typeface="Courier New" pitchFamily="49" charset="0"/>
              </a:rPr>
              <a:t>java.io.File</a:t>
            </a:r>
            <a:r>
              <a:rPr lang="en-US" b="1" dirty="0">
                <a:latin typeface="Courier New" pitchFamily="49" charset="0"/>
              </a:rPr>
              <a:t> </a:t>
            </a:r>
            <a:r>
              <a:rPr lang="en-US" b="1" dirty="0" err="1">
                <a:latin typeface="Courier New" pitchFamily="49" charset="0"/>
              </a:rPr>
              <a:t>tmp</a:t>
            </a:r>
            <a:r>
              <a:rPr lang="en-US" b="1" dirty="0">
                <a:latin typeface="Courier New" pitchFamily="49" charset="0"/>
              </a:rPr>
              <a:t> = </a:t>
            </a:r>
            <a:r>
              <a:rPr lang="en-US" b="1" dirty="0">
                <a:solidFill>
                  <a:srgbClr val="00B050"/>
                </a:solidFill>
                <a:latin typeface="Courier New" pitchFamily="49" charset="0"/>
              </a:rPr>
              <a:t>new File(</a:t>
            </a:r>
            <a:r>
              <a:rPr lang="en-US" b="1" dirty="0" err="1">
                <a:solidFill>
                  <a:srgbClr val="00B050"/>
                </a:solidFill>
                <a:latin typeface="Courier New" pitchFamily="49" charset="0"/>
              </a:rPr>
              <a:t>p_directory</a:t>
            </a:r>
            <a:r>
              <a:rPr lang="en-US" b="1" dirty="0">
                <a:solidFill>
                  <a:srgbClr val="00B050"/>
                </a:solidFill>
                <a:latin typeface="Courier New" pitchFamily="49" charset="0"/>
              </a:rPr>
              <a:t>)</a:t>
            </a:r>
            <a:r>
              <a:rPr lang="en-US" b="1" dirty="0">
                <a:latin typeface="Courier New" pitchFamily="49" charset="0"/>
              </a:rPr>
              <a:t>;</a:t>
            </a:r>
          </a:p>
          <a:p>
            <a:r>
              <a:rPr lang="en-US" b="1" dirty="0">
                <a:latin typeface="Courier New" pitchFamily="49" charset="0"/>
              </a:rPr>
              <a:t>    </a:t>
            </a:r>
            <a:r>
              <a:rPr lang="en-US" b="1" dirty="0" err="1">
                <a:latin typeface="Courier New" pitchFamily="49" charset="0"/>
              </a:rPr>
              <a:t>java.io.File</a:t>
            </a:r>
            <a:r>
              <a:rPr lang="en-US" b="1" dirty="0">
                <a:latin typeface="Courier New" pitchFamily="49" charset="0"/>
              </a:rPr>
              <a:t>[] files = </a:t>
            </a:r>
            <a:r>
              <a:rPr lang="en-US" b="1" dirty="0" err="1">
                <a:solidFill>
                  <a:srgbClr val="FF0000"/>
                </a:solidFill>
                <a:latin typeface="Courier New" pitchFamily="49" charset="0"/>
              </a:rPr>
              <a:t>tmp.listFiles</a:t>
            </a:r>
            <a:r>
              <a:rPr lang="en-US" b="1" dirty="0">
                <a:solidFill>
                  <a:srgbClr val="FF0000"/>
                </a:solidFill>
                <a:latin typeface="Courier New" pitchFamily="49" charset="0"/>
              </a:rPr>
              <a:t>()</a:t>
            </a:r>
            <a:r>
              <a:rPr lang="en-US" b="1" dirty="0">
                <a:latin typeface="Courier New" pitchFamily="49" charset="0"/>
              </a:rPr>
              <a:t>;</a:t>
            </a:r>
          </a:p>
          <a:p>
            <a:r>
              <a:rPr lang="en-US" b="1" dirty="0">
                <a:latin typeface="Courier New" pitchFamily="49" charset="0"/>
              </a:rPr>
              <a:t>    </a:t>
            </a:r>
            <a:r>
              <a:rPr lang="en-US" b="1" dirty="0" err="1">
                <a:latin typeface="Courier New" pitchFamily="49" charset="0"/>
              </a:rPr>
              <a:t>int</a:t>
            </a:r>
            <a:r>
              <a:rPr lang="en-US" b="1" dirty="0">
                <a:latin typeface="Courier New" pitchFamily="49" charset="0"/>
              </a:rPr>
              <a:t> tmp_0 = </a:t>
            </a:r>
            <a:r>
              <a:rPr lang="en-US" b="1" dirty="0" err="1">
                <a:latin typeface="Courier New" pitchFamily="49" charset="0"/>
              </a:rPr>
              <a:t>files.length</a:t>
            </a:r>
            <a:r>
              <a:rPr lang="en-US" b="1" dirty="0">
                <a:latin typeface="Courier New" pitchFamily="49" charset="0"/>
              </a:rPr>
              <a:t>;</a:t>
            </a:r>
          </a:p>
          <a:p>
            <a:r>
              <a:rPr lang="en-US" b="1" dirty="0">
                <a:latin typeface="Courier New" pitchFamily="49" charset="0"/>
              </a:rPr>
              <a:t>    </a:t>
            </a:r>
            <a:r>
              <a:rPr lang="en-US" b="1" dirty="0" err="1">
                <a:latin typeface="Courier New" pitchFamily="49" charset="0"/>
              </a:rPr>
              <a:t>java.lang.String</a:t>
            </a:r>
            <a:r>
              <a:rPr lang="en-US" b="1" dirty="0">
                <a:latin typeface="Courier New" pitchFamily="49" charset="0"/>
              </a:rPr>
              <a:t>[] tmp_1 = new </a:t>
            </a:r>
            <a:r>
              <a:rPr lang="en-US" b="1" dirty="0" err="1">
                <a:latin typeface="Courier New" pitchFamily="49" charset="0"/>
              </a:rPr>
              <a:t>java.lang.String</a:t>
            </a:r>
            <a:r>
              <a:rPr lang="en-US" b="1" dirty="0">
                <a:latin typeface="Courier New" pitchFamily="49" charset="0"/>
              </a:rPr>
              <a:t>[tmp_0];</a:t>
            </a:r>
          </a:p>
          <a:p>
            <a:r>
              <a:rPr lang="en-US" b="1" dirty="0">
                <a:latin typeface="Courier New" pitchFamily="49" charset="0"/>
              </a:rPr>
              <a:t>    for(</a:t>
            </a:r>
            <a:r>
              <a:rPr lang="en-US" b="1" dirty="0" err="1">
                <a:latin typeface="Courier New" pitchFamily="49" charset="0"/>
              </a:rPr>
              <a:t>int</a:t>
            </a:r>
            <a:r>
              <a:rPr lang="en-US" b="1" dirty="0">
                <a:latin typeface="Courier New" pitchFamily="49" charset="0"/>
              </a:rPr>
              <a:t> tmp_3 = 0; tmp_3 &lt; </a:t>
            </a:r>
            <a:r>
              <a:rPr lang="en-US" b="1" dirty="0" err="1">
                <a:latin typeface="Courier New" pitchFamily="49" charset="0"/>
              </a:rPr>
              <a:t>files.length</a:t>
            </a:r>
            <a:r>
              <a:rPr lang="en-US" b="1" dirty="0">
                <a:latin typeface="Courier New" pitchFamily="49" charset="0"/>
              </a:rPr>
              <a:t>; ++tmp_3)  {</a:t>
            </a:r>
          </a:p>
          <a:p>
            <a:r>
              <a:rPr lang="en-US" b="1" dirty="0">
                <a:latin typeface="Courier New" pitchFamily="49" charset="0"/>
              </a:rPr>
              <a:t>      </a:t>
            </a:r>
            <a:r>
              <a:rPr lang="en-US" b="1" dirty="0" err="1">
                <a:latin typeface="Courier New" pitchFamily="49" charset="0"/>
              </a:rPr>
              <a:t>java.io.File</a:t>
            </a:r>
            <a:r>
              <a:rPr lang="en-US" b="1" dirty="0">
                <a:latin typeface="Courier New" pitchFamily="49" charset="0"/>
              </a:rPr>
              <a:t> tmp_2 = files[tmp_3];</a:t>
            </a:r>
          </a:p>
          <a:p>
            <a:r>
              <a:rPr lang="en-US" b="1" dirty="0">
                <a:latin typeface="Courier New" pitchFamily="49" charset="0"/>
              </a:rPr>
              <a:t>      </a:t>
            </a:r>
            <a:r>
              <a:rPr lang="en-US" b="1" dirty="0" err="1">
                <a:latin typeface="Courier New" pitchFamily="49" charset="0"/>
              </a:rPr>
              <a:t>java.lang.String</a:t>
            </a:r>
            <a:r>
              <a:rPr lang="en-US" b="1" dirty="0">
                <a:latin typeface="Courier New" pitchFamily="49" charset="0"/>
              </a:rPr>
              <a:t> names = </a:t>
            </a:r>
            <a:r>
              <a:rPr lang="en-US" b="1" dirty="0">
                <a:solidFill>
                  <a:srgbClr val="FF0000"/>
                </a:solidFill>
                <a:latin typeface="Courier New" pitchFamily="49" charset="0"/>
              </a:rPr>
              <a:t>tmp_2.getName()</a:t>
            </a:r>
            <a:r>
              <a:rPr lang="en-US" b="1" dirty="0">
                <a:latin typeface="Courier New" pitchFamily="49" charset="0"/>
              </a:rPr>
              <a:t>;</a:t>
            </a:r>
          </a:p>
          <a:p>
            <a:r>
              <a:rPr lang="en-US" b="1" dirty="0">
                <a:latin typeface="Courier New" pitchFamily="49" charset="0"/>
              </a:rPr>
              <a:t>      tmp_1[tmp_3] = names;</a:t>
            </a:r>
          </a:p>
          <a:p>
            <a:r>
              <a:rPr lang="en-US" b="1" dirty="0">
                <a:latin typeface="Courier New" pitchFamily="49" charset="0"/>
              </a:rPr>
              <a:t>    }</a:t>
            </a:r>
          </a:p>
          <a:p>
            <a:r>
              <a:rPr lang="en-US" b="1" dirty="0">
                <a:latin typeface="Courier New" pitchFamily="49" charset="0"/>
              </a:rPr>
              <a:t>    </a:t>
            </a:r>
            <a:r>
              <a:rPr lang="en-US" b="1" dirty="0" err="1">
                <a:solidFill>
                  <a:srgbClr val="FF0000"/>
                </a:solidFill>
                <a:latin typeface="Courier New" pitchFamily="49" charset="0"/>
              </a:rPr>
              <a:t>Arrays.sort</a:t>
            </a:r>
            <a:r>
              <a:rPr lang="en-US" b="1" dirty="0">
                <a:solidFill>
                  <a:srgbClr val="FF0000"/>
                </a:solidFill>
                <a:latin typeface="Courier New" pitchFamily="49" charset="0"/>
              </a:rPr>
              <a:t>(tmp_1</a:t>
            </a:r>
            <a:r>
              <a:rPr lang="en-US" b="1" dirty="0" smtClean="0">
                <a:solidFill>
                  <a:srgbClr val="FF0000"/>
                </a:solidFill>
                <a:latin typeface="Courier New" pitchFamily="49" charset="0"/>
              </a:rPr>
              <a:t>)</a:t>
            </a:r>
            <a:r>
              <a:rPr lang="en-US" b="1" dirty="0" smtClean="0">
                <a:latin typeface="Courier New" pitchFamily="49" charset="0"/>
              </a:rPr>
              <a:t>;</a:t>
            </a:r>
            <a:endParaRPr lang="en-US" b="1" dirty="0">
              <a:latin typeface="Courier New" pitchFamily="49" charset="0"/>
            </a:endParaRPr>
          </a:p>
          <a:p>
            <a:r>
              <a:rPr lang="en-US" b="1" dirty="0">
                <a:latin typeface="Courier New" pitchFamily="49" charset="0"/>
              </a:rPr>
              <a:t>    for(</a:t>
            </a:r>
            <a:r>
              <a:rPr lang="en-US" b="1" dirty="0" err="1">
                <a:latin typeface="Courier New" pitchFamily="49" charset="0"/>
              </a:rPr>
              <a:t>int</a:t>
            </a:r>
            <a:r>
              <a:rPr lang="en-US" b="1" dirty="0">
                <a:latin typeface="Courier New" pitchFamily="49" charset="0"/>
              </a:rPr>
              <a:t> tmp_5 = 0; tmp_5 &lt; tmp_1.length; ++tmp_5)  {</a:t>
            </a:r>
          </a:p>
          <a:p>
            <a:r>
              <a:rPr lang="en-US" b="1" dirty="0">
                <a:latin typeface="Courier New" pitchFamily="49" charset="0"/>
              </a:rPr>
              <a:t>      </a:t>
            </a:r>
            <a:r>
              <a:rPr lang="en-US" b="1" dirty="0" err="1">
                <a:latin typeface="Courier New" pitchFamily="49" charset="0"/>
              </a:rPr>
              <a:t>java.lang.String</a:t>
            </a:r>
            <a:r>
              <a:rPr lang="en-US" b="1" dirty="0">
                <a:latin typeface="Courier New" pitchFamily="49" charset="0"/>
              </a:rPr>
              <a:t> tmp_4 = tmp_1[tmp_5];</a:t>
            </a:r>
          </a:p>
          <a:p>
            <a:r>
              <a:rPr lang="en-US" b="1" dirty="0">
                <a:latin typeface="Courier New" pitchFamily="49" charset="0"/>
              </a:rPr>
              <a:t>      </a:t>
            </a:r>
            <a:r>
              <a:rPr lang="en-US" b="1" dirty="0" err="1">
                <a:solidFill>
                  <a:srgbClr val="FF0000"/>
                </a:solidFill>
                <a:latin typeface="Courier New" pitchFamily="49" charset="0"/>
              </a:rPr>
              <a:t>System.out.println</a:t>
            </a:r>
            <a:r>
              <a:rPr lang="en-US" b="1" dirty="0">
                <a:solidFill>
                  <a:srgbClr val="FF0000"/>
                </a:solidFill>
                <a:latin typeface="Courier New" pitchFamily="49" charset="0"/>
              </a:rPr>
              <a:t>(tmp_4)</a:t>
            </a:r>
            <a:r>
              <a:rPr lang="en-US" b="1" dirty="0">
                <a:latin typeface="Courier New" pitchFamily="49" charset="0"/>
              </a:rPr>
              <a:t>;</a:t>
            </a:r>
          </a:p>
          <a:p>
            <a:r>
              <a:rPr lang="en-US" b="1" dirty="0">
                <a:latin typeface="Courier New" pitchFamily="49" charset="0"/>
              </a:rPr>
              <a:t>    }</a:t>
            </a:r>
          </a:p>
          <a:p>
            <a:r>
              <a:rPr lang="en-US" b="1" dirty="0">
                <a:latin typeface="Courier New" pitchFamily="49" charset="0"/>
              </a:rPr>
              <a:t>  } </a:t>
            </a:r>
          </a:p>
        </p:txBody>
      </p:sp>
    </p:spTree>
    <p:extLst>
      <p:ext uri="{BB962C8B-B14F-4D97-AF65-F5344CB8AC3E}">
        <p14:creationId xmlns:p14="http://schemas.microsoft.com/office/powerpoint/2010/main" val="3457470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Bugs!</a:t>
            </a:r>
            <a:endParaRPr lang="en-US" dirty="0"/>
          </a:p>
        </p:txBody>
      </p:sp>
      <p:sp>
        <p:nvSpPr>
          <p:cNvPr id="3" name="Content Placeholder 2"/>
          <p:cNvSpPr>
            <a:spLocks noGrp="1"/>
          </p:cNvSpPr>
          <p:nvPr>
            <p:ph idx="1"/>
          </p:nvPr>
        </p:nvSpPr>
        <p:spPr/>
        <p:txBody>
          <a:bodyPr/>
          <a:lstStyle/>
          <a:p>
            <a:r>
              <a:rPr lang="en-US" dirty="0" smtClean="0"/>
              <a:t>Prints hidden files</a:t>
            </a:r>
          </a:p>
          <a:p>
            <a:r>
              <a:rPr lang="en-US" dirty="0" smtClean="0"/>
              <a:t>Crashes if the input is not a directory</a:t>
            </a:r>
            <a:endParaRPr lang="en-US" dirty="0"/>
          </a:p>
        </p:txBody>
      </p:sp>
    </p:spTree>
    <p:extLst>
      <p:ext uri="{BB962C8B-B14F-4D97-AF65-F5344CB8AC3E}">
        <p14:creationId xmlns:p14="http://schemas.microsoft.com/office/powerpoint/2010/main" val="3932765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8119"/>
            <a:ext cx="5410200" cy="644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669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Synthesized Version of LS</a:t>
            </a:r>
            <a:endParaRPr lang="en-US" dirty="0"/>
          </a:p>
        </p:txBody>
      </p:sp>
      <p:sp>
        <p:nvSpPr>
          <p:cNvPr id="4" name="Rectangle 3"/>
          <p:cNvSpPr/>
          <p:nvPr/>
        </p:nvSpPr>
        <p:spPr>
          <a:xfrm>
            <a:off x="609600" y="1447086"/>
            <a:ext cx="7924800" cy="4953714"/>
          </a:xfrm>
          <a:prstGeom prst="rect">
            <a:avLst/>
          </a:prstGeom>
        </p:spPr>
        <p:txBody>
          <a:bodyPr wrap="square">
            <a:spAutoFit/>
          </a:bodyPr>
          <a:lstStyle/>
          <a:p>
            <a:r>
              <a:rPr lang="en-US" b="1" dirty="0">
                <a:latin typeface="Courier New" pitchFamily="49" charset="0"/>
              </a:rPr>
              <a:t>public static void Ls3(String </a:t>
            </a:r>
            <a:r>
              <a:rPr lang="en-US" b="1" dirty="0" err="1">
                <a:latin typeface="Courier New" pitchFamily="49" charset="0"/>
              </a:rPr>
              <a:t>p_dir</a:t>
            </a:r>
            <a:r>
              <a:rPr lang="en-US" b="1" dirty="0">
                <a:latin typeface="Courier New" pitchFamily="49" charset="0"/>
              </a:rPr>
              <a:t>) {</a:t>
            </a:r>
          </a:p>
          <a:p>
            <a:r>
              <a:rPr lang="en-US" b="1" dirty="0" smtClean="0">
                <a:latin typeface="Courier New" pitchFamily="49" charset="0"/>
              </a:rPr>
              <a:t>  </a:t>
            </a:r>
            <a:r>
              <a:rPr lang="en-US" b="1" dirty="0" err="1" smtClean="0">
                <a:latin typeface="Courier New" pitchFamily="49" charset="0"/>
              </a:rPr>
              <a:t>java.io.File</a:t>
            </a:r>
            <a:r>
              <a:rPr lang="en-US" b="1" dirty="0" smtClean="0">
                <a:latin typeface="Courier New" pitchFamily="49" charset="0"/>
              </a:rPr>
              <a:t> </a:t>
            </a:r>
            <a:r>
              <a:rPr lang="en-US" b="1" dirty="0" err="1">
                <a:latin typeface="Courier New" pitchFamily="49" charset="0"/>
              </a:rPr>
              <a:t>tmp</a:t>
            </a:r>
            <a:r>
              <a:rPr lang="en-US" b="1" dirty="0">
                <a:latin typeface="Courier New" pitchFamily="49" charset="0"/>
              </a:rPr>
              <a:t> = new File(</a:t>
            </a:r>
            <a:r>
              <a:rPr lang="en-US" b="1" dirty="0" err="1">
                <a:latin typeface="Courier New" pitchFamily="49" charset="0"/>
              </a:rPr>
              <a:t>p_dir</a:t>
            </a:r>
            <a:r>
              <a:rPr lang="en-US" b="1" dirty="0">
                <a:latin typeface="Courier New" pitchFamily="49" charset="0"/>
              </a:rPr>
              <a:t>); </a:t>
            </a:r>
          </a:p>
          <a:p>
            <a:r>
              <a:rPr lang="en-US" b="1" dirty="0">
                <a:latin typeface="Courier New" pitchFamily="49" charset="0"/>
              </a:rPr>
              <a:t>  </a:t>
            </a:r>
            <a:r>
              <a:rPr lang="en-US" b="1" dirty="0" err="1" smtClean="0">
                <a:latin typeface="Courier New" pitchFamily="49" charset="0"/>
              </a:rPr>
              <a:t>java.io.File</a:t>
            </a:r>
            <a:r>
              <a:rPr lang="en-US" b="1" dirty="0">
                <a:latin typeface="Courier New" pitchFamily="49" charset="0"/>
              </a:rPr>
              <a:t>[] files = </a:t>
            </a:r>
            <a:r>
              <a:rPr lang="en-US" b="1" dirty="0" err="1">
                <a:latin typeface="Courier New" pitchFamily="49" charset="0"/>
              </a:rPr>
              <a:t>tmp.listFiles</a:t>
            </a:r>
            <a:r>
              <a:rPr lang="en-US" b="1" dirty="0">
                <a:latin typeface="Courier New" pitchFamily="49" charset="0"/>
              </a:rPr>
              <a:t>();</a:t>
            </a:r>
          </a:p>
          <a:p>
            <a:r>
              <a:rPr lang="en-US" b="1" dirty="0">
                <a:latin typeface="Courier New" pitchFamily="49" charset="0"/>
              </a:rPr>
              <a:t>  </a:t>
            </a:r>
            <a:r>
              <a:rPr lang="en-US" b="1" dirty="0" err="1" smtClean="0">
                <a:latin typeface="Courier New" pitchFamily="49" charset="0"/>
              </a:rPr>
              <a:t>boolean</a:t>
            </a:r>
            <a:r>
              <a:rPr lang="en-US" b="1" dirty="0" smtClean="0">
                <a:latin typeface="Courier New" pitchFamily="49" charset="0"/>
              </a:rPr>
              <a:t> </a:t>
            </a:r>
            <a:r>
              <a:rPr lang="en-US" b="1" dirty="0">
                <a:latin typeface="Courier New" pitchFamily="49" charset="0"/>
              </a:rPr>
              <a:t>tmp_3 = </a:t>
            </a:r>
            <a:r>
              <a:rPr lang="en-US" b="1" dirty="0" err="1">
                <a:solidFill>
                  <a:srgbClr val="FF0000"/>
                </a:solidFill>
                <a:latin typeface="Courier New" pitchFamily="49" charset="0"/>
              </a:rPr>
              <a:t>tmp.isDirectory</a:t>
            </a:r>
            <a:r>
              <a:rPr lang="en-US" b="1" dirty="0">
                <a:solidFill>
                  <a:srgbClr val="FF0000"/>
                </a:solidFill>
                <a:latin typeface="Courier New" pitchFamily="49" charset="0"/>
              </a:rPr>
              <a:t>()</a:t>
            </a:r>
            <a:r>
              <a:rPr lang="en-US" b="1" dirty="0">
                <a:latin typeface="Courier New" pitchFamily="49" charset="0"/>
              </a:rPr>
              <a:t>; </a:t>
            </a:r>
          </a:p>
          <a:p>
            <a:r>
              <a:rPr lang="en-US" b="1" dirty="0">
                <a:latin typeface="Courier New" pitchFamily="49" charset="0"/>
              </a:rPr>
              <a:t>  </a:t>
            </a:r>
            <a:r>
              <a:rPr lang="en-US" b="1" dirty="0" smtClean="0">
                <a:latin typeface="Courier New" pitchFamily="49" charset="0"/>
              </a:rPr>
              <a:t>if(tmp_3</a:t>
            </a:r>
            <a:r>
              <a:rPr lang="en-US" b="1" dirty="0">
                <a:latin typeface="Courier New" pitchFamily="49" charset="0"/>
              </a:rPr>
              <a:t>) {</a:t>
            </a:r>
          </a:p>
          <a:p>
            <a:r>
              <a:rPr lang="en-US" b="1" dirty="0">
                <a:latin typeface="Courier New" pitchFamily="49" charset="0"/>
              </a:rPr>
              <a:t>  </a:t>
            </a:r>
            <a:r>
              <a:rPr lang="en-US" b="1" dirty="0" smtClean="0">
                <a:latin typeface="Courier New" pitchFamily="49" charset="0"/>
              </a:rPr>
              <a:t>  </a:t>
            </a:r>
            <a:r>
              <a:rPr lang="en-US" b="1" dirty="0" err="1" smtClean="0">
                <a:latin typeface="Courier New" pitchFamily="49" charset="0"/>
              </a:rPr>
              <a:t>Arrays.sort</a:t>
            </a:r>
            <a:r>
              <a:rPr lang="en-US" b="1" dirty="0" smtClean="0">
                <a:latin typeface="Courier New" pitchFamily="49" charset="0"/>
              </a:rPr>
              <a:t>(files</a:t>
            </a:r>
            <a:r>
              <a:rPr lang="en-US" b="1" dirty="0">
                <a:latin typeface="Courier New" pitchFamily="49" charset="0"/>
              </a:rPr>
              <a:t>); </a:t>
            </a:r>
          </a:p>
          <a:p>
            <a:r>
              <a:rPr lang="en-US" b="1" dirty="0">
                <a:latin typeface="Courier New" pitchFamily="49" charset="0"/>
              </a:rPr>
              <a:t>  </a:t>
            </a:r>
            <a:r>
              <a:rPr lang="en-US" b="1" dirty="0" smtClean="0">
                <a:latin typeface="Courier New" pitchFamily="49" charset="0"/>
              </a:rPr>
              <a:t>  for(</a:t>
            </a:r>
            <a:r>
              <a:rPr lang="en-US" b="1" dirty="0" err="1" smtClean="0">
                <a:latin typeface="Courier New" pitchFamily="49" charset="0"/>
              </a:rPr>
              <a:t>int</a:t>
            </a:r>
            <a:r>
              <a:rPr lang="en-US" b="1" dirty="0" smtClean="0">
                <a:latin typeface="Courier New" pitchFamily="49" charset="0"/>
              </a:rPr>
              <a:t> </a:t>
            </a:r>
            <a:r>
              <a:rPr lang="en-US" b="1" dirty="0">
                <a:latin typeface="Courier New" pitchFamily="49" charset="0"/>
              </a:rPr>
              <a:t>tmp_1 = 0; tmp_1 &lt; </a:t>
            </a:r>
            <a:r>
              <a:rPr lang="en-US" b="1" dirty="0" err="1">
                <a:latin typeface="Courier New" pitchFamily="49" charset="0"/>
              </a:rPr>
              <a:t>files.length</a:t>
            </a:r>
            <a:r>
              <a:rPr lang="en-US" b="1" dirty="0" smtClean="0">
                <a:latin typeface="Courier New" pitchFamily="49" charset="0"/>
              </a:rPr>
              <a:t>; ++</a:t>
            </a:r>
            <a:r>
              <a:rPr lang="en-US" b="1" dirty="0">
                <a:latin typeface="Courier New" pitchFamily="49" charset="0"/>
              </a:rPr>
              <a:t>tmp_1</a:t>
            </a:r>
            <a:r>
              <a:rPr lang="en-US" b="1" dirty="0" smtClean="0">
                <a:latin typeface="Courier New" pitchFamily="49" charset="0"/>
              </a:rPr>
              <a:t>) {</a:t>
            </a:r>
            <a:endParaRPr lang="en-US" b="1" dirty="0">
              <a:latin typeface="Courier New" pitchFamily="49" charset="0"/>
            </a:endParaRPr>
          </a:p>
          <a:p>
            <a:r>
              <a:rPr lang="en-US" b="1" dirty="0">
                <a:latin typeface="Courier New" pitchFamily="49" charset="0"/>
              </a:rPr>
              <a:t>    </a:t>
            </a:r>
            <a:r>
              <a:rPr lang="en-US" b="1" dirty="0" smtClean="0">
                <a:latin typeface="Courier New" pitchFamily="49" charset="0"/>
              </a:rPr>
              <a:t>  </a:t>
            </a:r>
            <a:r>
              <a:rPr lang="en-US" b="1" dirty="0" err="1">
                <a:latin typeface="Courier New" pitchFamily="49" charset="0"/>
              </a:rPr>
              <a:t>java.io.File</a:t>
            </a:r>
            <a:r>
              <a:rPr lang="en-US" b="1" dirty="0">
                <a:latin typeface="Courier New" pitchFamily="49" charset="0"/>
              </a:rPr>
              <a:t> tmp_0 = files[tmp_1]; </a:t>
            </a:r>
          </a:p>
          <a:p>
            <a:r>
              <a:rPr lang="en-US" b="1" dirty="0">
                <a:latin typeface="Courier New" pitchFamily="49" charset="0"/>
              </a:rPr>
              <a:t>    </a:t>
            </a:r>
            <a:r>
              <a:rPr lang="en-US" b="1" dirty="0" smtClean="0">
                <a:latin typeface="Courier New" pitchFamily="49" charset="0"/>
              </a:rPr>
              <a:t>  </a:t>
            </a:r>
            <a:r>
              <a:rPr lang="en-US" b="1" dirty="0" err="1">
                <a:latin typeface="Courier New" pitchFamily="49" charset="0"/>
              </a:rPr>
              <a:t>java.lang.String</a:t>
            </a:r>
            <a:r>
              <a:rPr lang="en-US" b="1" dirty="0">
                <a:latin typeface="Courier New" pitchFamily="49" charset="0"/>
              </a:rPr>
              <a:t> names = tmp_0.getName();</a:t>
            </a:r>
          </a:p>
          <a:p>
            <a:r>
              <a:rPr lang="en-US" b="1" dirty="0">
                <a:latin typeface="Courier New" pitchFamily="49" charset="0"/>
              </a:rPr>
              <a:t>    </a:t>
            </a:r>
            <a:r>
              <a:rPr lang="en-US" b="1" dirty="0" smtClean="0">
                <a:latin typeface="Courier New" pitchFamily="49" charset="0"/>
              </a:rPr>
              <a:t>  </a:t>
            </a:r>
            <a:r>
              <a:rPr lang="en-US" b="1" dirty="0" err="1">
                <a:latin typeface="Courier New" pitchFamily="49" charset="0"/>
              </a:rPr>
              <a:t>boolean</a:t>
            </a:r>
            <a:r>
              <a:rPr lang="en-US" b="1" dirty="0">
                <a:latin typeface="Courier New" pitchFamily="49" charset="0"/>
              </a:rPr>
              <a:t> tmp_2 = </a:t>
            </a:r>
            <a:r>
              <a:rPr lang="en-US" b="1" dirty="0">
                <a:solidFill>
                  <a:srgbClr val="FF0000"/>
                </a:solidFill>
                <a:latin typeface="Courier New" pitchFamily="49" charset="0"/>
              </a:rPr>
              <a:t>tmp_0.isHidden()</a:t>
            </a:r>
            <a:r>
              <a:rPr lang="en-US" b="1" dirty="0">
                <a:latin typeface="Courier New" pitchFamily="49" charset="0"/>
              </a:rPr>
              <a:t>;</a:t>
            </a:r>
          </a:p>
          <a:p>
            <a:r>
              <a:rPr lang="en-US" b="1" dirty="0">
                <a:latin typeface="Courier New" pitchFamily="49" charset="0"/>
              </a:rPr>
              <a:t>    </a:t>
            </a:r>
            <a:r>
              <a:rPr lang="en-US" b="1" dirty="0" smtClean="0">
                <a:latin typeface="Courier New" pitchFamily="49" charset="0"/>
              </a:rPr>
              <a:t>  </a:t>
            </a:r>
            <a:r>
              <a:rPr lang="en-US" b="1" dirty="0">
                <a:latin typeface="Courier New" pitchFamily="49" charset="0"/>
              </a:rPr>
              <a:t>if</a:t>
            </a:r>
            <a:r>
              <a:rPr lang="en-US" b="1" dirty="0" smtClean="0">
                <a:latin typeface="Courier New" pitchFamily="49" charset="0"/>
              </a:rPr>
              <a:t>(!tmp_2</a:t>
            </a:r>
            <a:r>
              <a:rPr lang="en-US" b="1" dirty="0">
                <a:latin typeface="Courier New" pitchFamily="49" charset="0"/>
              </a:rPr>
              <a:t>) </a:t>
            </a:r>
            <a:endParaRPr lang="en-US" b="1" dirty="0" smtClean="0">
              <a:latin typeface="Courier New" pitchFamily="49" charset="0"/>
            </a:endParaRPr>
          </a:p>
          <a:p>
            <a:r>
              <a:rPr lang="en-US" b="1" dirty="0">
                <a:latin typeface="Courier New" pitchFamily="49" charset="0"/>
              </a:rPr>
              <a:t>	</a:t>
            </a:r>
            <a:r>
              <a:rPr lang="en-US" b="1" dirty="0" smtClean="0">
                <a:latin typeface="Courier New" pitchFamily="49" charset="0"/>
              </a:rPr>
              <a:t> </a:t>
            </a:r>
            <a:r>
              <a:rPr lang="en-US" b="1" dirty="0" err="1" smtClean="0">
                <a:latin typeface="Courier New" pitchFamily="49" charset="0"/>
              </a:rPr>
              <a:t>System.out.println</a:t>
            </a:r>
            <a:r>
              <a:rPr lang="en-US" b="1" dirty="0" smtClean="0">
                <a:latin typeface="Courier New" pitchFamily="49" charset="0"/>
              </a:rPr>
              <a:t>(names</a:t>
            </a:r>
            <a:r>
              <a:rPr lang="en-US" b="1" dirty="0">
                <a:latin typeface="Courier New" pitchFamily="49" charset="0"/>
              </a:rPr>
              <a:t>);</a:t>
            </a:r>
          </a:p>
          <a:p>
            <a:r>
              <a:rPr lang="en-US" b="1" dirty="0">
                <a:latin typeface="Courier New" pitchFamily="49" charset="0"/>
              </a:rPr>
              <a:t>    </a:t>
            </a:r>
            <a:r>
              <a:rPr lang="en-US" b="1" dirty="0" smtClean="0">
                <a:latin typeface="Courier New" pitchFamily="49" charset="0"/>
              </a:rPr>
              <a:t>}</a:t>
            </a:r>
            <a:endParaRPr lang="en-US" b="1" dirty="0">
              <a:latin typeface="Courier New" pitchFamily="49" charset="0"/>
            </a:endParaRPr>
          </a:p>
          <a:p>
            <a:r>
              <a:rPr lang="en-US" b="1" dirty="0">
                <a:latin typeface="Courier New" pitchFamily="49" charset="0"/>
              </a:rPr>
              <a:t>  </a:t>
            </a:r>
            <a:r>
              <a:rPr lang="en-US" b="1" dirty="0" smtClean="0">
                <a:latin typeface="Courier New" pitchFamily="49" charset="0"/>
              </a:rPr>
              <a:t>}  </a:t>
            </a:r>
          </a:p>
          <a:p>
            <a:r>
              <a:rPr lang="en-US" b="1" dirty="0">
                <a:latin typeface="Courier New" pitchFamily="49" charset="0"/>
              </a:rPr>
              <a:t> </a:t>
            </a:r>
            <a:r>
              <a:rPr lang="en-US" b="1" dirty="0" smtClean="0">
                <a:latin typeface="Courier New" pitchFamily="49" charset="0"/>
              </a:rPr>
              <a:t> else</a:t>
            </a:r>
            <a:endParaRPr lang="en-US" b="1" dirty="0">
              <a:latin typeface="Courier New" pitchFamily="49" charset="0"/>
            </a:endParaRPr>
          </a:p>
          <a:p>
            <a:r>
              <a:rPr lang="en-US" b="1" dirty="0">
                <a:latin typeface="Courier New" pitchFamily="49" charset="0"/>
              </a:rPr>
              <a:t>   </a:t>
            </a:r>
            <a:r>
              <a:rPr lang="en-US" b="1" dirty="0" smtClean="0">
                <a:latin typeface="Courier New" pitchFamily="49" charset="0"/>
              </a:rPr>
              <a:t> </a:t>
            </a:r>
            <a:r>
              <a:rPr lang="en-US" b="1" dirty="0" err="1" smtClean="0">
                <a:solidFill>
                  <a:srgbClr val="FF0000"/>
                </a:solidFill>
                <a:latin typeface="Courier New" pitchFamily="49" charset="0"/>
              </a:rPr>
              <a:t>System.out.println</a:t>
            </a:r>
            <a:r>
              <a:rPr lang="en-US" b="1" dirty="0" smtClean="0">
                <a:solidFill>
                  <a:srgbClr val="FF0000"/>
                </a:solidFill>
                <a:latin typeface="Courier New" pitchFamily="49" charset="0"/>
              </a:rPr>
              <a:t>(</a:t>
            </a:r>
            <a:r>
              <a:rPr lang="en-US" b="1" dirty="0" err="1" smtClean="0">
                <a:solidFill>
                  <a:srgbClr val="FF0000"/>
                </a:solidFill>
                <a:latin typeface="Courier New" pitchFamily="49" charset="0"/>
              </a:rPr>
              <a:t>tmp</a:t>
            </a:r>
            <a:r>
              <a:rPr lang="en-US" b="1" dirty="0" smtClean="0">
                <a:solidFill>
                  <a:srgbClr val="FF0000"/>
                </a:solidFill>
                <a:latin typeface="Courier New" pitchFamily="49" charset="0"/>
              </a:rPr>
              <a:t> </a:t>
            </a:r>
            <a:r>
              <a:rPr lang="en-US" b="1" dirty="0">
                <a:solidFill>
                  <a:srgbClr val="FF0000"/>
                </a:solidFill>
                <a:latin typeface="Courier New" pitchFamily="49" charset="0"/>
              </a:rPr>
              <a:t>+ </a:t>
            </a:r>
            <a:r>
              <a:rPr lang="en-US" b="1" dirty="0" smtClean="0">
                <a:solidFill>
                  <a:srgbClr val="FF0000"/>
                </a:solidFill>
                <a:latin typeface="Courier New" pitchFamily="49" charset="0"/>
              </a:rPr>
              <a:t>"")</a:t>
            </a:r>
            <a:r>
              <a:rPr lang="en-US" b="1" dirty="0" smtClean="0">
                <a:latin typeface="Courier New" pitchFamily="49" charset="0"/>
              </a:rPr>
              <a:t>; </a:t>
            </a:r>
            <a:endParaRPr lang="en-US" b="1" dirty="0">
              <a:latin typeface="Courier New" pitchFamily="49" charset="0"/>
            </a:endParaRPr>
          </a:p>
          <a:p>
            <a:r>
              <a:rPr lang="en-US" b="1" dirty="0" smtClean="0">
                <a:latin typeface="Courier New" pitchFamily="49" charset="0"/>
              </a:rPr>
              <a:t>} </a:t>
            </a:r>
            <a:endParaRPr lang="en-US" b="1" dirty="0">
              <a:latin typeface="Courier New" pitchFamily="49" charset="0"/>
            </a:endParaRPr>
          </a:p>
        </p:txBody>
      </p:sp>
    </p:spTree>
    <p:extLst>
      <p:ext uri="{BB962C8B-B14F-4D97-AF65-F5344CB8AC3E}">
        <p14:creationId xmlns:p14="http://schemas.microsoft.com/office/powerpoint/2010/main" val="3282348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NL Spec</a:t>
            </a:r>
            <a:endParaRPr lang="en-US" dirty="0"/>
          </a:p>
        </p:txBody>
      </p:sp>
      <p:sp>
        <p:nvSpPr>
          <p:cNvPr id="4" name="Rectangle 3"/>
          <p:cNvSpPr/>
          <p:nvPr/>
        </p:nvSpPr>
        <p:spPr>
          <a:xfrm>
            <a:off x="624840" y="1981200"/>
            <a:ext cx="7924800" cy="3570208"/>
          </a:xfrm>
          <a:prstGeom prst="rect">
            <a:avLst/>
          </a:prstGeom>
        </p:spPr>
        <p:txBody>
          <a:bodyPr wrap="square">
            <a:spAutoFit/>
          </a:bodyPr>
          <a:lstStyle/>
          <a:p>
            <a:r>
              <a:rPr lang="en-US" sz="2600" b="1" dirty="0" smtClean="0">
                <a:latin typeface="Courier New" pitchFamily="49" charset="0"/>
              </a:rPr>
              <a:t>Take </a:t>
            </a:r>
            <a:r>
              <a:rPr lang="en-US" sz="2600" b="1" dirty="0">
                <a:latin typeface="Courier New" pitchFamily="49" charset="0"/>
              </a:rPr>
              <a:t>the path "/home/</a:t>
            </a:r>
            <a:r>
              <a:rPr lang="en-US" sz="2600" b="1" dirty="0" err="1">
                <a:latin typeface="Courier New" pitchFamily="49" charset="0"/>
              </a:rPr>
              <a:t>zerocool</a:t>
            </a:r>
            <a:r>
              <a:rPr lang="en-US" sz="2600" b="1" dirty="0">
                <a:latin typeface="Courier New" pitchFamily="49" charset="0"/>
              </a:rPr>
              <a:t>/" If the path is a file, print </a:t>
            </a:r>
            <a:r>
              <a:rPr lang="en-US" sz="2600" b="1" dirty="0" smtClean="0">
                <a:latin typeface="Courier New" pitchFamily="49" charset="0"/>
              </a:rPr>
              <a:t>it.  Otherwise </a:t>
            </a:r>
            <a:r>
              <a:rPr lang="en-US" sz="2600" b="1" dirty="0">
                <a:latin typeface="Courier New" pitchFamily="49" charset="0"/>
              </a:rPr>
              <a:t>get the list of files in the directory.  Sort the </a:t>
            </a:r>
            <a:r>
              <a:rPr lang="en-US" sz="2600" b="1" dirty="0" smtClean="0">
                <a:latin typeface="Courier New" pitchFamily="49" charset="0"/>
              </a:rPr>
              <a:t>result alphabetically</a:t>
            </a:r>
            <a:r>
              <a:rPr lang="en-US" sz="2600" b="1" dirty="0">
                <a:latin typeface="Courier New" pitchFamily="49" charset="0"/>
              </a:rPr>
              <a:t>.  Go over the result from the beginning to the </a:t>
            </a:r>
            <a:r>
              <a:rPr lang="en-US" sz="2600" b="1" dirty="0" smtClean="0">
                <a:latin typeface="Courier New" pitchFamily="49" charset="0"/>
              </a:rPr>
              <a:t>end: If </a:t>
            </a:r>
            <a:r>
              <a:rPr lang="en-US" sz="2600" b="1" dirty="0">
                <a:latin typeface="Courier New" pitchFamily="49" charset="0"/>
              </a:rPr>
              <a:t>the current element's filename does not begin with ".", print it.</a:t>
            </a:r>
          </a:p>
          <a:p>
            <a:endParaRPr lang="en-US" dirty="0">
              <a:latin typeface="Courier New" pitchFamily="49" charset="0"/>
            </a:endParaRPr>
          </a:p>
        </p:txBody>
      </p:sp>
    </p:spTree>
    <p:extLst>
      <p:ext uri="{BB962C8B-B14F-4D97-AF65-F5344CB8AC3E}">
        <p14:creationId xmlns:p14="http://schemas.microsoft.com/office/powerpoint/2010/main" val="3541488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Macho</a:t>
            </a:r>
            <a:endParaRPr lang="en-US" dirty="0"/>
          </a:p>
        </p:txBody>
      </p:sp>
      <p:sp>
        <p:nvSpPr>
          <p:cNvPr id="5" name="Rectangle 4"/>
          <p:cNvSpPr/>
          <p:nvPr/>
        </p:nvSpPr>
        <p:spPr>
          <a:xfrm>
            <a:off x="1219200" y="2209800"/>
            <a:ext cx="6995160" cy="954107"/>
          </a:xfrm>
          <a:prstGeom prst="rect">
            <a:avLst/>
          </a:prstGeom>
        </p:spPr>
        <p:txBody>
          <a:bodyPr wrap="square">
            <a:spAutoFit/>
          </a:bodyPr>
          <a:lstStyle/>
          <a:p>
            <a:r>
              <a:rPr lang="en-US" sz="2800" b="1" dirty="0" smtClean="0">
                <a:latin typeface="Courier New" pitchFamily="49" charset="0"/>
              </a:rPr>
              <a:t>Print </a:t>
            </a:r>
            <a:r>
              <a:rPr lang="en-US" sz="2800" b="1" dirty="0">
                <a:latin typeface="Courier New" pitchFamily="49" charset="0"/>
              </a:rPr>
              <a:t>the names of files in a directory. Sort the names</a:t>
            </a:r>
            <a:r>
              <a:rPr lang="en-US" sz="2800" b="1" dirty="0" smtClean="0">
                <a:latin typeface="Courier New" pitchFamily="49" charset="0"/>
              </a:rPr>
              <a:t>.</a:t>
            </a:r>
            <a:endParaRPr lang="en-US" b="1" dirty="0">
              <a:latin typeface="Courier New" pitchFamily="49" charset="0"/>
            </a:endParaRPr>
          </a:p>
        </p:txBody>
      </p:sp>
      <p:sp>
        <p:nvSpPr>
          <p:cNvPr id="6" name="Rectangle 5"/>
          <p:cNvSpPr/>
          <p:nvPr/>
        </p:nvSpPr>
        <p:spPr>
          <a:xfrm>
            <a:off x="2438400" y="3886200"/>
            <a:ext cx="4191000" cy="523220"/>
          </a:xfrm>
          <a:prstGeom prst="rect">
            <a:avLst/>
          </a:prstGeom>
        </p:spPr>
        <p:txBody>
          <a:bodyPr wrap="square">
            <a:spAutoFit/>
          </a:bodyPr>
          <a:lstStyle/>
          <a:p>
            <a:r>
              <a:rPr lang="en-US" sz="2800" b="1" dirty="0" smtClean="0">
                <a:latin typeface="Courier New" pitchFamily="49" charset="0"/>
              </a:rPr>
              <a:t>+ simple example</a:t>
            </a:r>
            <a:endParaRPr lang="en-US" b="1" dirty="0">
              <a:latin typeface="Courier New" pitchFamily="49" charset="0"/>
            </a:endParaRPr>
          </a:p>
        </p:txBody>
      </p:sp>
    </p:spTree>
    <p:extLst>
      <p:ext uri="{BB962C8B-B14F-4D97-AF65-F5344CB8AC3E}">
        <p14:creationId xmlns:p14="http://schemas.microsoft.com/office/powerpoint/2010/main" val="2503419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Synergy</a:t>
            </a:r>
            <a:endParaRPr lang="en-US" dirty="0"/>
          </a:p>
        </p:txBody>
      </p:sp>
      <p:sp>
        <p:nvSpPr>
          <p:cNvPr id="3" name="Content Placeholder 2"/>
          <p:cNvSpPr>
            <a:spLocks noGrp="1"/>
          </p:cNvSpPr>
          <p:nvPr>
            <p:ph idx="1"/>
          </p:nvPr>
        </p:nvSpPr>
        <p:spPr/>
        <p:txBody>
          <a:bodyPr/>
          <a:lstStyle/>
          <a:p>
            <a:r>
              <a:rPr lang="en-US" dirty="0" smtClean="0"/>
              <a:t>NL: moderate information over a large part of the state space</a:t>
            </a:r>
            <a:endParaRPr lang="en-US" dirty="0"/>
          </a:p>
          <a:p>
            <a:r>
              <a:rPr lang="en-US" dirty="0" smtClean="0"/>
              <a:t>Examples: very precise information over a tiny part of the state space</a:t>
            </a:r>
          </a:p>
          <a:p>
            <a:r>
              <a:rPr lang="en-US" dirty="0" smtClean="0"/>
              <a:t>Together: win</a:t>
            </a:r>
            <a:endParaRPr lang="en-US" dirty="0"/>
          </a:p>
        </p:txBody>
      </p:sp>
    </p:spTree>
    <p:extLst>
      <p:ext uri="{BB962C8B-B14F-4D97-AF65-F5344CB8AC3E}">
        <p14:creationId xmlns:p14="http://schemas.microsoft.com/office/powerpoint/2010/main" val="311126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711"/>
            <a:ext cx="9144000" cy="684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753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Programming is hard!</a:t>
            </a:r>
            <a:endParaRPr lang="en-US" dirty="0"/>
          </a:p>
        </p:txBody>
      </p:sp>
      <p:sp>
        <p:nvSpPr>
          <p:cNvPr id="3" name="Content Placeholder 2"/>
          <p:cNvSpPr>
            <a:spLocks noGrp="1"/>
          </p:cNvSpPr>
          <p:nvPr>
            <p:ph idx="1"/>
          </p:nvPr>
        </p:nvSpPr>
        <p:spPr/>
        <p:txBody>
          <a:bodyPr/>
          <a:lstStyle/>
          <a:p>
            <a:r>
              <a:rPr lang="en-US" dirty="0" smtClean="0"/>
              <a:t>Extreme Detail</a:t>
            </a:r>
          </a:p>
          <a:p>
            <a:r>
              <a:rPr lang="en-US" dirty="0" smtClean="0"/>
              <a:t>Extreme </a:t>
            </a:r>
            <a:r>
              <a:rPr lang="en-US" dirty="0" smtClean="0"/>
              <a:t>Precision</a:t>
            </a:r>
            <a:endParaRPr lang="en-US" dirty="0"/>
          </a:p>
        </p:txBody>
      </p:sp>
    </p:spTree>
    <p:extLst>
      <p:ext uri="{BB962C8B-B14F-4D97-AF65-F5344CB8AC3E}">
        <p14:creationId xmlns:p14="http://schemas.microsoft.com/office/powerpoint/2010/main" val="2292665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Automated Tools</a:t>
            </a:r>
            <a:endParaRPr lang="en-US" dirty="0"/>
          </a:p>
        </p:txBody>
      </p:sp>
      <p:sp>
        <p:nvSpPr>
          <p:cNvPr id="3" name="Content Placeholder 2"/>
          <p:cNvSpPr>
            <a:spLocks noGrp="1"/>
          </p:cNvSpPr>
          <p:nvPr>
            <p:ph idx="1"/>
          </p:nvPr>
        </p:nvSpPr>
        <p:spPr/>
        <p:txBody>
          <a:bodyPr/>
          <a:lstStyle/>
          <a:p>
            <a:r>
              <a:rPr lang="en-US" dirty="0" smtClean="0"/>
              <a:t>Static Analysis</a:t>
            </a:r>
          </a:p>
          <a:p>
            <a:pPr lvl="1"/>
            <a:r>
              <a:rPr lang="en-US" dirty="0" err="1" smtClean="0"/>
              <a:t>Coverity</a:t>
            </a:r>
            <a:endParaRPr lang="en-US" dirty="0" smtClean="0"/>
          </a:p>
          <a:p>
            <a:r>
              <a:rPr lang="en-US" dirty="0" smtClean="0"/>
              <a:t>Code Snippet search engines</a:t>
            </a:r>
          </a:p>
          <a:p>
            <a:pPr lvl="1"/>
            <a:r>
              <a:rPr lang="en-US" dirty="0" smtClean="0"/>
              <a:t>Prospector, SNIFF, </a:t>
            </a:r>
            <a:r>
              <a:rPr lang="en-US" dirty="0" err="1" smtClean="0"/>
              <a:t>Xsnippet</a:t>
            </a:r>
            <a:r>
              <a:rPr lang="en-US" dirty="0" smtClean="0"/>
              <a:t>, even Google</a:t>
            </a:r>
          </a:p>
          <a:p>
            <a:r>
              <a:rPr lang="en-US" dirty="0" smtClean="0"/>
              <a:t>Automated Debuggers</a:t>
            </a:r>
          </a:p>
          <a:p>
            <a:pPr lvl="1"/>
            <a:r>
              <a:rPr lang="en-US" dirty="0" smtClean="0"/>
              <a:t>Genetic programming, Delta debugging</a:t>
            </a:r>
            <a:endParaRPr lang="en-US" dirty="0"/>
          </a:p>
        </p:txBody>
      </p:sp>
    </p:spTree>
    <p:extLst>
      <p:ext uri="{BB962C8B-B14F-4D97-AF65-F5344CB8AC3E}">
        <p14:creationId xmlns:p14="http://schemas.microsoft.com/office/powerpoint/2010/main" val="4012944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Automating Programming</a:t>
            </a:r>
            <a:endParaRPr lang="en-US" dirty="0"/>
          </a:p>
        </p:txBody>
      </p:sp>
      <p:sp>
        <p:nvSpPr>
          <p:cNvPr id="3" name="Content Placeholder 2"/>
          <p:cNvSpPr>
            <a:spLocks noGrp="1"/>
          </p:cNvSpPr>
          <p:nvPr>
            <p:ph idx="1"/>
          </p:nvPr>
        </p:nvSpPr>
        <p:spPr/>
        <p:txBody>
          <a:bodyPr/>
          <a:lstStyle/>
          <a:p>
            <a:r>
              <a:rPr lang="en-US" dirty="0" smtClean="0"/>
              <a:t>Computer makes decisions</a:t>
            </a:r>
          </a:p>
          <a:p>
            <a:r>
              <a:rPr lang="en-US" i="1" dirty="0" smtClean="0">
                <a:solidFill>
                  <a:srgbClr val="FF0000"/>
                </a:solidFill>
              </a:rPr>
              <a:t>But it will make mistakes</a:t>
            </a:r>
            <a:r>
              <a:rPr lang="en-US" i="1" dirty="0">
                <a:solidFill>
                  <a:srgbClr val="FF0000"/>
                </a:solidFill>
              </a:rPr>
              <a:t> </a:t>
            </a:r>
            <a:r>
              <a:rPr lang="en-US" i="1" dirty="0" smtClean="0">
                <a:solidFill>
                  <a:srgbClr val="FF0000"/>
                </a:solidFill>
              </a:rPr>
              <a:t>too!</a:t>
            </a:r>
            <a:endParaRPr lang="en-US" dirty="0" smtClean="0"/>
          </a:p>
          <a:p>
            <a:r>
              <a:rPr lang="en-US" dirty="0" smtClean="0"/>
              <a:t>Programmer must go back and check the tool – not easy</a:t>
            </a:r>
          </a:p>
          <a:p>
            <a:r>
              <a:rPr lang="en-US" dirty="0" smtClean="0"/>
              <a:t>So, how can we do this efficiently?</a:t>
            </a:r>
          </a:p>
        </p:txBody>
      </p:sp>
    </p:spTree>
    <p:extLst>
      <p:ext uri="{BB962C8B-B14F-4D97-AF65-F5344CB8AC3E}">
        <p14:creationId xmlns:p14="http://schemas.microsoft.com/office/powerpoint/2010/main" val="3704725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Macho Architecture</a:t>
            </a:r>
            <a:endParaRPr lang="en-US" dirty="0"/>
          </a:p>
        </p:txBody>
      </p:sp>
      <p:sp>
        <p:nvSpPr>
          <p:cNvPr id="5" name="Rectangle 4"/>
          <p:cNvSpPr/>
          <p:nvPr/>
        </p:nvSpPr>
        <p:spPr>
          <a:xfrm>
            <a:off x="457200" y="3121306"/>
            <a:ext cx="1905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NL parsing</a:t>
            </a:r>
            <a:endParaRPr lang="en-US" dirty="0"/>
          </a:p>
        </p:txBody>
      </p:sp>
      <p:sp>
        <p:nvSpPr>
          <p:cNvPr id="6" name="Rectangle 5"/>
          <p:cNvSpPr/>
          <p:nvPr/>
        </p:nvSpPr>
        <p:spPr>
          <a:xfrm>
            <a:off x="2514600" y="3121306"/>
            <a:ext cx="1905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Database</a:t>
            </a:r>
            <a:endParaRPr lang="en-US" dirty="0"/>
          </a:p>
        </p:txBody>
      </p:sp>
      <p:sp>
        <p:nvSpPr>
          <p:cNvPr id="7" name="Rectangle 6"/>
          <p:cNvSpPr/>
          <p:nvPr/>
        </p:nvSpPr>
        <p:spPr>
          <a:xfrm>
            <a:off x="4572000" y="3121306"/>
            <a:ext cx="1905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Stitching</a:t>
            </a:r>
            <a:endParaRPr lang="en-US" dirty="0"/>
          </a:p>
        </p:txBody>
      </p:sp>
      <p:sp>
        <p:nvSpPr>
          <p:cNvPr id="8" name="Rectangle 7"/>
          <p:cNvSpPr/>
          <p:nvPr/>
        </p:nvSpPr>
        <p:spPr>
          <a:xfrm>
            <a:off x="6629400" y="3121306"/>
            <a:ext cx="1905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Debugger</a:t>
            </a:r>
            <a:endParaRPr lang="en-US" dirty="0"/>
          </a:p>
        </p:txBody>
      </p:sp>
      <p:sp>
        <p:nvSpPr>
          <p:cNvPr id="9" name="Right Arrow 8"/>
          <p:cNvSpPr/>
          <p:nvPr/>
        </p:nvSpPr>
        <p:spPr>
          <a:xfrm flipV="1">
            <a:off x="2249015" y="3426106"/>
            <a:ext cx="531169" cy="533400"/>
          </a:xfrm>
          <a:prstGeom prst="rightArrow">
            <a:avLst>
              <a:gd name="adj1" fmla="val 50000"/>
              <a:gd name="adj2" fmla="val 42175"/>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ight Arrow 9"/>
          <p:cNvSpPr/>
          <p:nvPr/>
        </p:nvSpPr>
        <p:spPr>
          <a:xfrm flipV="1">
            <a:off x="4345631" y="3426106"/>
            <a:ext cx="531169" cy="533400"/>
          </a:xfrm>
          <a:prstGeom prst="rightArrow">
            <a:avLst>
              <a:gd name="adj1" fmla="val 50000"/>
              <a:gd name="adj2" fmla="val 42175"/>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ight Arrow 10"/>
          <p:cNvSpPr/>
          <p:nvPr/>
        </p:nvSpPr>
        <p:spPr>
          <a:xfrm flipV="1">
            <a:off x="6363815" y="3426106"/>
            <a:ext cx="531169" cy="533400"/>
          </a:xfrm>
          <a:prstGeom prst="rightArrow">
            <a:avLst>
              <a:gd name="adj1" fmla="val 50000"/>
              <a:gd name="adj2" fmla="val 42175"/>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U-Turn Arrow 11"/>
          <p:cNvSpPr/>
          <p:nvPr/>
        </p:nvSpPr>
        <p:spPr>
          <a:xfrm rot="10800000">
            <a:off x="5181599" y="3959506"/>
            <a:ext cx="2362199" cy="801624"/>
          </a:xfrm>
          <a:prstGeom prst="uturnArrow">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52400" y="2362200"/>
            <a:ext cx="583814" cy="646331"/>
          </a:xfrm>
          <a:prstGeom prst="rect">
            <a:avLst/>
          </a:prstGeom>
          <a:noFill/>
        </p:spPr>
        <p:txBody>
          <a:bodyPr wrap="none" rtlCol="0">
            <a:spAutoFit/>
          </a:bodyPr>
          <a:lstStyle/>
          <a:p>
            <a:r>
              <a:rPr lang="en-US" dirty="0" smtClean="0"/>
              <a:t>Raw</a:t>
            </a:r>
          </a:p>
          <a:p>
            <a:r>
              <a:rPr lang="en-US" dirty="0" smtClean="0"/>
              <a:t>Text</a:t>
            </a:r>
            <a:endParaRPr lang="en-US" dirty="0"/>
          </a:p>
        </p:txBody>
      </p:sp>
      <p:sp>
        <p:nvSpPr>
          <p:cNvPr id="13" name="TextBox 12"/>
          <p:cNvSpPr txBox="1"/>
          <p:nvPr/>
        </p:nvSpPr>
        <p:spPr>
          <a:xfrm>
            <a:off x="1752600" y="2362200"/>
            <a:ext cx="1414041" cy="646331"/>
          </a:xfrm>
          <a:prstGeom prst="rect">
            <a:avLst/>
          </a:prstGeom>
          <a:noFill/>
        </p:spPr>
        <p:txBody>
          <a:bodyPr wrap="none" rtlCol="0">
            <a:spAutoFit/>
          </a:bodyPr>
          <a:lstStyle/>
          <a:p>
            <a:r>
              <a:rPr lang="en-US" dirty="0" smtClean="0"/>
              <a:t>Requested</a:t>
            </a:r>
          </a:p>
          <a:p>
            <a:r>
              <a:rPr lang="en-US" dirty="0" smtClean="0"/>
              <a:t>Computation</a:t>
            </a:r>
            <a:endParaRPr lang="en-US" dirty="0"/>
          </a:p>
        </p:txBody>
      </p:sp>
      <p:sp>
        <p:nvSpPr>
          <p:cNvPr id="14" name="TextBox 13"/>
          <p:cNvSpPr txBox="1"/>
          <p:nvPr/>
        </p:nvSpPr>
        <p:spPr>
          <a:xfrm>
            <a:off x="3808839" y="2551331"/>
            <a:ext cx="1525161" cy="369332"/>
          </a:xfrm>
          <a:prstGeom prst="rect">
            <a:avLst/>
          </a:prstGeom>
          <a:noFill/>
        </p:spPr>
        <p:txBody>
          <a:bodyPr wrap="none" rtlCol="0">
            <a:spAutoFit/>
          </a:bodyPr>
          <a:lstStyle/>
          <a:p>
            <a:r>
              <a:rPr lang="en-US" dirty="0" smtClean="0"/>
              <a:t>Code Snippets</a:t>
            </a:r>
          </a:p>
        </p:txBody>
      </p:sp>
      <p:sp>
        <p:nvSpPr>
          <p:cNvPr id="15" name="TextBox 14"/>
          <p:cNvSpPr txBox="1"/>
          <p:nvPr/>
        </p:nvSpPr>
        <p:spPr>
          <a:xfrm>
            <a:off x="6008479" y="2362200"/>
            <a:ext cx="1135439" cy="646331"/>
          </a:xfrm>
          <a:prstGeom prst="rect">
            <a:avLst/>
          </a:prstGeom>
          <a:noFill/>
        </p:spPr>
        <p:txBody>
          <a:bodyPr wrap="none" rtlCol="0">
            <a:spAutoFit/>
          </a:bodyPr>
          <a:lstStyle/>
          <a:p>
            <a:r>
              <a:rPr lang="en-US" dirty="0" smtClean="0"/>
              <a:t>Candidate</a:t>
            </a:r>
          </a:p>
          <a:p>
            <a:r>
              <a:rPr lang="en-US" dirty="0" smtClean="0"/>
              <a:t>Programs</a:t>
            </a:r>
          </a:p>
        </p:txBody>
      </p:sp>
      <p:sp>
        <p:nvSpPr>
          <p:cNvPr id="16" name="TextBox 15"/>
          <p:cNvSpPr txBox="1"/>
          <p:nvPr/>
        </p:nvSpPr>
        <p:spPr>
          <a:xfrm>
            <a:off x="5402205" y="4941669"/>
            <a:ext cx="1923219" cy="369332"/>
          </a:xfrm>
          <a:prstGeom prst="rect">
            <a:avLst/>
          </a:prstGeom>
          <a:noFill/>
        </p:spPr>
        <p:txBody>
          <a:bodyPr wrap="none" rtlCol="0">
            <a:spAutoFit/>
          </a:bodyPr>
          <a:lstStyle/>
          <a:p>
            <a:r>
              <a:rPr lang="en-US" dirty="0" smtClean="0"/>
              <a:t>Runtime Feedback</a:t>
            </a:r>
          </a:p>
        </p:txBody>
      </p:sp>
      <p:sp>
        <p:nvSpPr>
          <p:cNvPr id="17" name="TextBox 16"/>
          <p:cNvSpPr txBox="1"/>
          <p:nvPr/>
        </p:nvSpPr>
        <p:spPr>
          <a:xfrm>
            <a:off x="8009256" y="2497237"/>
            <a:ext cx="1050288" cy="369332"/>
          </a:xfrm>
          <a:prstGeom prst="rect">
            <a:avLst/>
          </a:prstGeom>
          <a:noFill/>
        </p:spPr>
        <p:txBody>
          <a:bodyPr wrap="none" rtlCol="0">
            <a:spAutoFit/>
          </a:bodyPr>
          <a:lstStyle/>
          <a:p>
            <a:r>
              <a:rPr lang="en-US" dirty="0" smtClean="0"/>
              <a:t>Solutions</a:t>
            </a:r>
          </a:p>
        </p:txBody>
      </p:sp>
    </p:spTree>
    <p:extLst>
      <p:ext uri="{BB962C8B-B14F-4D97-AF65-F5344CB8AC3E}">
        <p14:creationId xmlns:p14="http://schemas.microsoft.com/office/powerpoint/2010/main" val="1905506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Trick</a:t>
            </a:r>
            <a:endParaRPr lang="en-US" dirty="0"/>
          </a:p>
        </p:txBody>
      </p:sp>
      <p:sp>
        <p:nvSpPr>
          <p:cNvPr id="5" name="Rectangle 4"/>
          <p:cNvSpPr/>
          <p:nvPr/>
        </p:nvSpPr>
        <p:spPr>
          <a:xfrm>
            <a:off x="533400" y="1600200"/>
            <a:ext cx="1905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NL parsing</a:t>
            </a:r>
            <a:endParaRPr lang="en-US" dirty="0"/>
          </a:p>
        </p:txBody>
      </p:sp>
      <p:sp>
        <p:nvSpPr>
          <p:cNvPr id="6" name="Rectangle 5"/>
          <p:cNvSpPr/>
          <p:nvPr/>
        </p:nvSpPr>
        <p:spPr>
          <a:xfrm>
            <a:off x="2590800" y="1600200"/>
            <a:ext cx="1905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Database</a:t>
            </a:r>
            <a:endParaRPr lang="en-US" dirty="0"/>
          </a:p>
        </p:txBody>
      </p:sp>
      <p:sp>
        <p:nvSpPr>
          <p:cNvPr id="7" name="Rectangle 6"/>
          <p:cNvSpPr/>
          <p:nvPr/>
        </p:nvSpPr>
        <p:spPr>
          <a:xfrm>
            <a:off x="4648200" y="1600200"/>
            <a:ext cx="1905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Stitching</a:t>
            </a:r>
            <a:endParaRPr lang="en-US" dirty="0"/>
          </a:p>
        </p:txBody>
      </p:sp>
      <p:sp>
        <p:nvSpPr>
          <p:cNvPr id="8" name="Rectangle 7"/>
          <p:cNvSpPr/>
          <p:nvPr/>
        </p:nvSpPr>
        <p:spPr>
          <a:xfrm>
            <a:off x="6705600" y="1600200"/>
            <a:ext cx="1905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Debugger</a:t>
            </a:r>
            <a:endParaRPr lang="en-US" dirty="0"/>
          </a:p>
        </p:txBody>
      </p:sp>
      <p:sp>
        <p:nvSpPr>
          <p:cNvPr id="9" name="Right Arrow 8"/>
          <p:cNvSpPr/>
          <p:nvPr/>
        </p:nvSpPr>
        <p:spPr>
          <a:xfrm flipV="1">
            <a:off x="2325215" y="1905000"/>
            <a:ext cx="531169" cy="533400"/>
          </a:xfrm>
          <a:prstGeom prst="rightArrow">
            <a:avLst>
              <a:gd name="adj1" fmla="val 50000"/>
              <a:gd name="adj2" fmla="val 42175"/>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ight Arrow 9"/>
          <p:cNvSpPr/>
          <p:nvPr/>
        </p:nvSpPr>
        <p:spPr>
          <a:xfrm flipV="1">
            <a:off x="4421831" y="1905000"/>
            <a:ext cx="531169" cy="533400"/>
          </a:xfrm>
          <a:prstGeom prst="rightArrow">
            <a:avLst>
              <a:gd name="adj1" fmla="val 50000"/>
              <a:gd name="adj2" fmla="val 42175"/>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ight Arrow 10"/>
          <p:cNvSpPr/>
          <p:nvPr/>
        </p:nvSpPr>
        <p:spPr>
          <a:xfrm flipV="1">
            <a:off x="6440015" y="1905000"/>
            <a:ext cx="531169" cy="533400"/>
          </a:xfrm>
          <a:prstGeom prst="rightArrow">
            <a:avLst>
              <a:gd name="adj1" fmla="val 50000"/>
              <a:gd name="adj2" fmla="val 42175"/>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Rectangle 3"/>
          <p:cNvSpPr/>
          <p:nvPr/>
        </p:nvSpPr>
        <p:spPr>
          <a:xfrm>
            <a:off x="1219200" y="44958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19200" y="4800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Turn Arrow 18"/>
          <p:cNvSpPr/>
          <p:nvPr/>
        </p:nvSpPr>
        <p:spPr>
          <a:xfrm rot="10800000">
            <a:off x="5410201" y="2441295"/>
            <a:ext cx="2362199" cy="801624"/>
          </a:xfrm>
          <a:prstGeom prst="uturnArrow">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2971800" y="4419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71800" y="47244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352800" y="4419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352800" y="47244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733800" y="4419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733800" y="47244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05400" y="38100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05400" y="41148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486400" y="38100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486400" y="41148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38100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867400" y="41148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105400" y="4419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47244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86400" y="4419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86400" y="47244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67400" y="4419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867400" y="47244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05400" y="50292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05400" y="53340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486400" y="50292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486400" y="53340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867400" y="50292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867400" y="53340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105400" y="56388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105400" y="5943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486400" y="56388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486400" y="5943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867400" y="56388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867400" y="59436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flipV="1">
            <a:off x="4267200" y="4495800"/>
            <a:ext cx="531169" cy="533400"/>
          </a:xfrm>
          <a:prstGeom prst="rightArrow">
            <a:avLst>
              <a:gd name="adj1" fmla="val 50000"/>
              <a:gd name="adj2" fmla="val 42175"/>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7" name="Right Arrow 66"/>
          <p:cNvSpPr/>
          <p:nvPr/>
        </p:nvSpPr>
        <p:spPr>
          <a:xfrm flipV="1">
            <a:off x="1907231" y="4495800"/>
            <a:ext cx="531169" cy="533400"/>
          </a:xfrm>
          <a:prstGeom prst="rightArrow">
            <a:avLst>
              <a:gd name="adj1" fmla="val 50000"/>
              <a:gd name="adj2" fmla="val 42175"/>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8" name="Rectangle 67"/>
          <p:cNvSpPr/>
          <p:nvPr/>
        </p:nvSpPr>
        <p:spPr>
          <a:xfrm>
            <a:off x="2971800" y="50292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352800" y="50292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33800" y="50292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105400" y="35052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486400" y="35052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867400" y="3505200"/>
            <a:ext cx="228600"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flipV="1">
            <a:off x="6440014" y="4495800"/>
            <a:ext cx="531169" cy="533400"/>
          </a:xfrm>
          <a:prstGeom prst="rightArrow">
            <a:avLst>
              <a:gd name="adj1" fmla="val 50000"/>
              <a:gd name="adj2" fmla="val 42175"/>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3" name="Rectangle 102"/>
          <p:cNvSpPr/>
          <p:nvPr/>
        </p:nvSpPr>
        <p:spPr>
          <a:xfrm>
            <a:off x="7620000" y="4648200"/>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36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Example is end-to-end: covers many decisions</a:t>
            </a:r>
          </a:p>
          <a:p>
            <a:r>
              <a:rPr lang="en-US" dirty="0" smtClean="0"/>
              <a:t>Easy to understand compared to code</a:t>
            </a:r>
          </a:p>
        </p:txBody>
      </p:sp>
    </p:spTree>
    <p:extLst>
      <p:ext uri="{BB962C8B-B14F-4D97-AF65-F5344CB8AC3E}">
        <p14:creationId xmlns:p14="http://schemas.microsoft.com/office/powerpoint/2010/main" val="3172299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 (LS)</a:t>
            </a:r>
            <a:endParaRPr lang="en-US" dirty="0"/>
          </a:p>
        </p:txBody>
      </p:sp>
      <p:sp>
        <p:nvSpPr>
          <p:cNvPr id="3" name="Content Placeholder 2"/>
          <p:cNvSpPr>
            <a:spLocks noGrp="1"/>
          </p:cNvSpPr>
          <p:nvPr>
            <p:ph idx="1"/>
          </p:nvPr>
        </p:nvSpPr>
        <p:spPr>
          <a:xfrm>
            <a:off x="1066800" y="2590800"/>
            <a:ext cx="7162800" cy="1752600"/>
          </a:xfrm>
        </p:spPr>
        <p:txBody>
          <a:bodyPr/>
          <a:lstStyle/>
          <a:p>
            <a:pPr marL="0" indent="0">
              <a:buNone/>
            </a:pPr>
            <a:r>
              <a:rPr lang="en-US" sz="4500" dirty="0"/>
              <a:t>Print the names of files in a directory. Sort </a:t>
            </a:r>
            <a:r>
              <a:rPr lang="en-US" sz="4500" dirty="0" smtClean="0"/>
              <a:t>the names.</a:t>
            </a:r>
            <a:endParaRPr lang="en-US" sz="4500" dirty="0"/>
          </a:p>
          <a:p>
            <a:pPr marL="0" indent="0">
              <a:buNone/>
            </a:pPr>
            <a:endParaRPr lang="en-US" dirty="0"/>
          </a:p>
        </p:txBody>
      </p:sp>
    </p:spTree>
    <p:extLst>
      <p:ext uri="{BB962C8B-B14F-4D97-AF65-F5344CB8AC3E}">
        <p14:creationId xmlns:p14="http://schemas.microsoft.com/office/powerpoint/2010/main" val="4004882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 Implied Computation</a:t>
            </a:r>
            <a:endParaRPr lang="en-US" dirty="0"/>
          </a:p>
        </p:txBody>
      </p:sp>
      <p:sp>
        <p:nvSpPr>
          <p:cNvPr id="3" name="Content Placeholder 2"/>
          <p:cNvSpPr>
            <a:spLocks noGrp="1"/>
          </p:cNvSpPr>
          <p:nvPr>
            <p:ph idx="1"/>
          </p:nvPr>
        </p:nvSpPr>
        <p:spPr>
          <a:xfrm>
            <a:off x="5410200" y="2209800"/>
            <a:ext cx="3352800" cy="2819400"/>
          </a:xfrm>
        </p:spPr>
        <p:txBody>
          <a:bodyPr>
            <a:normAutofit/>
          </a:bodyPr>
          <a:lstStyle/>
          <a:p>
            <a:pPr marL="0" indent="0">
              <a:buNone/>
            </a:pPr>
            <a:r>
              <a:rPr lang="en-US" dirty="0" smtClean="0"/>
              <a:t>directory -&gt; </a:t>
            </a:r>
            <a:r>
              <a:rPr lang="en-US" dirty="0"/>
              <a:t>files</a:t>
            </a:r>
          </a:p>
          <a:p>
            <a:pPr marL="0" indent="0">
              <a:buNone/>
            </a:pPr>
            <a:r>
              <a:rPr lang="en-US" dirty="0" smtClean="0"/>
              <a:t>files </a:t>
            </a:r>
            <a:r>
              <a:rPr lang="en-US" dirty="0"/>
              <a:t>-&gt; names</a:t>
            </a:r>
          </a:p>
          <a:p>
            <a:pPr marL="0" indent="0">
              <a:buNone/>
            </a:pPr>
            <a:r>
              <a:rPr lang="en-US" dirty="0" smtClean="0"/>
              <a:t>print(names)</a:t>
            </a:r>
          </a:p>
          <a:p>
            <a:pPr marL="0" indent="0">
              <a:buNone/>
            </a:pPr>
            <a:r>
              <a:rPr lang="en-US" dirty="0" smtClean="0"/>
              <a:t>sort(names)</a:t>
            </a:r>
            <a:endParaRPr lang="en-US" dirty="0"/>
          </a:p>
        </p:txBody>
      </p:sp>
      <p:sp>
        <p:nvSpPr>
          <p:cNvPr id="4" name="Content Placeholder 2"/>
          <p:cNvSpPr txBox="1">
            <a:spLocks/>
          </p:cNvSpPr>
          <p:nvPr/>
        </p:nvSpPr>
        <p:spPr>
          <a:xfrm>
            <a:off x="533400" y="2438400"/>
            <a:ext cx="32766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Print the names of files in a directory. Sort names.</a:t>
            </a:r>
          </a:p>
          <a:p>
            <a:pPr marL="0" indent="0">
              <a:buFont typeface="Arial" pitchFamily="34" charset="0"/>
              <a:buNone/>
            </a:pPr>
            <a:endParaRPr lang="en-US" dirty="0"/>
          </a:p>
        </p:txBody>
      </p:sp>
      <p:sp>
        <p:nvSpPr>
          <p:cNvPr id="8" name="Right Arrow 7"/>
          <p:cNvSpPr/>
          <p:nvPr/>
        </p:nvSpPr>
        <p:spPr>
          <a:xfrm>
            <a:off x="3962400" y="2895600"/>
            <a:ext cx="1219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324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TotalTime>
  <Words>1052</Words>
  <Application>Microsoft Office PowerPoint</Application>
  <PresentationFormat>On-screen Show (4:3)</PresentationFormat>
  <Paragraphs>151</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Macho: Programming With Man Pages</vt:lpstr>
      <vt:lpstr>Programming is hard!</vt:lpstr>
      <vt:lpstr>Lots of Automated Tools</vt:lpstr>
      <vt:lpstr>Automating Programming</vt:lpstr>
      <vt:lpstr>Macho Architecture</vt:lpstr>
      <vt:lpstr>The Trick</vt:lpstr>
      <vt:lpstr>Examples!</vt:lpstr>
      <vt:lpstr>The Example (LS)</vt:lpstr>
      <vt:lpstr>Extract Implied Computation</vt:lpstr>
      <vt:lpstr>Use Programmer’s Labels</vt:lpstr>
      <vt:lpstr>PowerPoint Presentation</vt:lpstr>
      <vt:lpstr>Input to Synthesis: LS1</vt:lpstr>
      <vt:lpstr>Bugs!</vt:lpstr>
      <vt:lpstr>PowerPoint Presentation</vt:lpstr>
      <vt:lpstr>Synthesized Version of LS</vt:lpstr>
      <vt:lpstr>Pure NL Spec</vt:lpstr>
      <vt:lpstr>Macho</vt:lpstr>
      <vt:lpstr>Input Synergy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zonko</dc:creator>
  <cp:lastModifiedBy>zonko</cp:lastModifiedBy>
  <cp:revision>89</cp:revision>
  <dcterms:created xsi:type="dcterms:W3CDTF">2010-09-30T06:52:54Z</dcterms:created>
  <dcterms:modified xsi:type="dcterms:W3CDTF">2011-05-07T21:42:42Z</dcterms:modified>
</cp:coreProperties>
</file>